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mber Jones"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A6FF90"/>
    <a:srgbClr val="00FF80"/>
    <a:srgbClr val="CCFF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0924" autoAdjust="0"/>
    <p:restoredTop sz="99193" autoAdjust="0"/>
  </p:normalViewPr>
  <p:slideViewPr>
    <p:cSldViewPr snapToGrid="0" snapToObjects="1">
      <p:cViewPr>
        <p:scale>
          <a:sx n="46" d="100"/>
          <a:sy n="46" d="100"/>
        </p:scale>
        <p:origin x="336" y="160"/>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tiff>
</file>

<file path=ppt/media/image6.tiff>
</file>

<file path=ppt/media/image7.tif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2194560" y="30510482"/>
            <a:ext cx="10241280" cy="1752600"/>
          </a:xfrm>
          <a:prstGeom prst="rect">
            <a:avLst/>
          </a:prstGeom>
        </p:spPr>
        <p:txBody>
          <a:bodyPr/>
          <a:lstStyle/>
          <a:p>
            <a:fld id="{95A56660-D27C-8F44-9835-8247D23E719A}" type="datetimeFigureOut">
              <a:rPr lang="en-US" smtClean="0"/>
              <a:t>12/10/19</a:t>
            </a:fld>
            <a:endParaRPr lang="en-US"/>
          </a:p>
        </p:txBody>
      </p:sp>
      <p:sp>
        <p:nvSpPr>
          <p:cNvPr id="5" name="Footer Placeholder 4"/>
          <p:cNvSpPr>
            <a:spLocks noGrp="1"/>
          </p:cNvSpPr>
          <p:nvPr>
            <p:ph type="ftr" sz="quarter" idx="11"/>
          </p:nvPr>
        </p:nvSpPr>
        <p:spPr>
          <a:xfrm>
            <a:off x="14996160" y="30510482"/>
            <a:ext cx="13898880" cy="1752600"/>
          </a:xfrm>
          <a:prstGeom prst="rect">
            <a:avLst/>
          </a:prstGeom>
        </p:spPr>
        <p:txBody>
          <a:bodyPr/>
          <a:lstStyle/>
          <a:p>
            <a:endParaRPr lang="en-US"/>
          </a:p>
        </p:txBody>
      </p:sp>
      <p:sp>
        <p:nvSpPr>
          <p:cNvPr id="6" name="Slide Number Placeholder 5"/>
          <p:cNvSpPr>
            <a:spLocks noGrp="1"/>
          </p:cNvSpPr>
          <p:nvPr>
            <p:ph type="sldNum" sz="quarter" idx="12"/>
          </p:nvPr>
        </p:nvSpPr>
        <p:spPr>
          <a:xfrm>
            <a:off x="31455360" y="30510482"/>
            <a:ext cx="10241280" cy="1752600"/>
          </a:xfrm>
          <a:prstGeom prst="rect">
            <a:avLst/>
          </a:prstGeom>
        </p:spPr>
        <p:txBody>
          <a:bodyPr/>
          <a:lstStyle/>
          <a:p>
            <a:fld id="{72161CB9-63F6-B346-B888-EF0E7C6E0E2A}" type="slidenum">
              <a:rPr lang="en-US" smtClean="0"/>
              <a:t>‹#›</a:t>
            </a:fld>
            <a:endParaRPr lang="en-US"/>
          </a:p>
        </p:txBody>
      </p:sp>
    </p:spTree>
    <p:extLst>
      <p:ext uri="{BB962C8B-B14F-4D97-AF65-F5344CB8AC3E}">
        <p14:creationId xmlns:p14="http://schemas.microsoft.com/office/powerpoint/2010/main" val="2604476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4560" y="30510482"/>
            <a:ext cx="10241280" cy="1752600"/>
          </a:xfrm>
          <a:prstGeom prst="rect">
            <a:avLst/>
          </a:prstGeom>
        </p:spPr>
        <p:txBody>
          <a:bodyPr/>
          <a:lstStyle/>
          <a:p>
            <a:fld id="{95A56660-D27C-8F44-9835-8247D23E719A}" type="datetimeFigureOut">
              <a:rPr lang="en-US" smtClean="0"/>
              <a:t>12/10/19</a:t>
            </a:fld>
            <a:endParaRPr lang="en-US"/>
          </a:p>
        </p:txBody>
      </p:sp>
      <p:sp>
        <p:nvSpPr>
          <p:cNvPr id="5" name="Footer Placeholder 4"/>
          <p:cNvSpPr>
            <a:spLocks noGrp="1"/>
          </p:cNvSpPr>
          <p:nvPr>
            <p:ph type="ftr" sz="quarter" idx="11"/>
          </p:nvPr>
        </p:nvSpPr>
        <p:spPr>
          <a:xfrm>
            <a:off x="14996160" y="30510482"/>
            <a:ext cx="13898880" cy="1752600"/>
          </a:xfrm>
          <a:prstGeom prst="rect">
            <a:avLst/>
          </a:prstGeom>
        </p:spPr>
        <p:txBody>
          <a:bodyPr/>
          <a:lstStyle/>
          <a:p>
            <a:endParaRPr lang="en-US"/>
          </a:p>
        </p:txBody>
      </p:sp>
      <p:sp>
        <p:nvSpPr>
          <p:cNvPr id="6" name="Slide Number Placeholder 5"/>
          <p:cNvSpPr>
            <a:spLocks noGrp="1"/>
          </p:cNvSpPr>
          <p:nvPr>
            <p:ph type="sldNum" sz="quarter" idx="12"/>
          </p:nvPr>
        </p:nvSpPr>
        <p:spPr>
          <a:xfrm>
            <a:off x="31455360" y="30510482"/>
            <a:ext cx="10241280" cy="1752600"/>
          </a:xfrm>
          <a:prstGeom prst="rect">
            <a:avLst/>
          </a:prstGeom>
        </p:spPr>
        <p:txBody>
          <a:bodyPr/>
          <a:lstStyle/>
          <a:p>
            <a:fld id="{72161CB9-63F6-B346-B888-EF0E7C6E0E2A}" type="slidenum">
              <a:rPr lang="en-US" smtClean="0"/>
              <a:t>‹#›</a:t>
            </a:fld>
            <a:endParaRPr lang="en-US"/>
          </a:p>
        </p:txBody>
      </p:sp>
    </p:spTree>
    <p:extLst>
      <p:ext uri="{BB962C8B-B14F-4D97-AF65-F5344CB8AC3E}">
        <p14:creationId xmlns:p14="http://schemas.microsoft.com/office/powerpoint/2010/main" val="164198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4560" y="30510482"/>
            <a:ext cx="10241280" cy="1752600"/>
          </a:xfrm>
          <a:prstGeom prst="rect">
            <a:avLst/>
          </a:prstGeom>
        </p:spPr>
        <p:txBody>
          <a:bodyPr/>
          <a:lstStyle/>
          <a:p>
            <a:fld id="{95A56660-D27C-8F44-9835-8247D23E719A}" type="datetimeFigureOut">
              <a:rPr lang="en-US" smtClean="0"/>
              <a:t>12/10/19</a:t>
            </a:fld>
            <a:endParaRPr lang="en-US"/>
          </a:p>
        </p:txBody>
      </p:sp>
      <p:sp>
        <p:nvSpPr>
          <p:cNvPr id="5" name="Footer Placeholder 4"/>
          <p:cNvSpPr>
            <a:spLocks noGrp="1"/>
          </p:cNvSpPr>
          <p:nvPr>
            <p:ph type="ftr" sz="quarter" idx="11"/>
          </p:nvPr>
        </p:nvSpPr>
        <p:spPr>
          <a:xfrm>
            <a:off x="14996160" y="30510482"/>
            <a:ext cx="13898880" cy="1752600"/>
          </a:xfrm>
          <a:prstGeom prst="rect">
            <a:avLst/>
          </a:prstGeom>
        </p:spPr>
        <p:txBody>
          <a:bodyPr/>
          <a:lstStyle/>
          <a:p>
            <a:endParaRPr lang="en-US"/>
          </a:p>
        </p:txBody>
      </p:sp>
      <p:sp>
        <p:nvSpPr>
          <p:cNvPr id="6" name="Slide Number Placeholder 5"/>
          <p:cNvSpPr>
            <a:spLocks noGrp="1"/>
          </p:cNvSpPr>
          <p:nvPr>
            <p:ph type="sldNum" sz="quarter" idx="12"/>
          </p:nvPr>
        </p:nvSpPr>
        <p:spPr>
          <a:xfrm>
            <a:off x="31455360" y="30510482"/>
            <a:ext cx="10241280" cy="1752600"/>
          </a:xfrm>
          <a:prstGeom prst="rect">
            <a:avLst/>
          </a:prstGeom>
        </p:spPr>
        <p:txBody>
          <a:bodyPr/>
          <a:lstStyle/>
          <a:p>
            <a:fld id="{72161CB9-63F6-B346-B888-EF0E7C6E0E2A}" type="slidenum">
              <a:rPr lang="en-US" smtClean="0"/>
              <a:t>‹#›</a:t>
            </a:fld>
            <a:endParaRPr lang="en-US"/>
          </a:p>
        </p:txBody>
      </p:sp>
    </p:spTree>
    <p:extLst>
      <p:ext uri="{BB962C8B-B14F-4D97-AF65-F5344CB8AC3E}">
        <p14:creationId xmlns:p14="http://schemas.microsoft.com/office/powerpoint/2010/main" val="119021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4560" y="30510482"/>
            <a:ext cx="10241280" cy="1752600"/>
          </a:xfrm>
          <a:prstGeom prst="rect">
            <a:avLst/>
          </a:prstGeom>
        </p:spPr>
        <p:txBody>
          <a:bodyPr/>
          <a:lstStyle/>
          <a:p>
            <a:fld id="{95A56660-D27C-8F44-9835-8247D23E719A}" type="datetimeFigureOut">
              <a:rPr lang="en-US" smtClean="0"/>
              <a:t>12/10/19</a:t>
            </a:fld>
            <a:endParaRPr lang="en-US"/>
          </a:p>
        </p:txBody>
      </p:sp>
      <p:sp>
        <p:nvSpPr>
          <p:cNvPr id="5" name="Footer Placeholder 4"/>
          <p:cNvSpPr>
            <a:spLocks noGrp="1"/>
          </p:cNvSpPr>
          <p:nvPr>
            <p:ph type="ftr" sz="quarter" idx="11"/>
          </p:nvPr>
        </p:nvSpPr>
        <p:spPr>
          <a:xfrm>
            <a:off x="14996160" y="30510482"/>
            <a:ext cx="13898880" cy="1752600"/>
          </a:xfrm>
          <a:prstGeom prst="rect">
            <a:avLst/>
          </a:prstGeom>
        </p:spPr>
        <p:txBody>
          <a:bodyPr/>
          <a:lstStyle/>
          <a:p>
            <a:endParaRPr lang="en-US"/>
          </a:p>
        </p:txBody>
      </p:sp>
      <p:sp>
        <p:nvSpPr>
          <p:cNvPr id="6" name="Slide Number Placeholder 5"/>
          <p:cNvSpPr>
            <a:spLocks noGrp="1"/>
          </p:cNvSpPr>
          <p:nvPr>
            <p:ph type="sldNum" sz="quarter" idx="12"/>
          </p:nvPr>
        </p:nvSpPr>
        <p:spPr>
          <a:xfrm>
            <a:off x="31455360" y="30510482"/>
            <a:ext cx="10241280" cy="1752600"/>
          </a:xfrm>
          <a:prstGeom prst="rect">
            <a:avLst/>
          </a:prstGeom>
        </p:spPr>
        <p:txBody>
          <a:bodyPr/>
          <a:lstStyle/>
          <a:p>
            <a:fld id="{72161CB9-63F6-B346-B888-EF0E7C6E0E2A}" type="slidenum">
              <a:rPr lang="en-US" smtClean="0"/>
              <a:t>‹#›</a:t>
            </a:fld>
            <a:endParaRPr lang="en-US"/>
          </a:p>
        </p:txBody>
      </p:sp>
    </p:spTree>
    <p:extLst>
      <p:ext uri="{BB962C8B-B14F-4D97-AF65-F5344CB8AC3E}">
        <p14:creationId xmlns:p14="http://schemas.microsoft.com/office/powerpoint/2010/main" val="1333881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2194560" y="30510482"/>
            <a:ext cx="10241280" cy="1752600"/>
          </a:xfrm>
          <a:prstGeom prst="rect">
            <a:avLst/>
          </a:prstGeom>
        </p:spPr>
        <p:txBody>
          <a:bodyPr/>
          <a:lstStyle/>
          <a:p>
            <a:fld id="{95A56660-D27C-8F44-9835-8247D23E719A}" type="datetimeFigureOut">
              <a:rPr lang="en-US" smtClean="0"/>
              <a:t>12/10/19</a:t>
            </a:fld>
            <a:endParaRPr lang="en-US"/>
          </a:p>
        </p:txBody>
      </p:sp>
      <p:sp>
        <p:nvSpPr>
          <p:cNvPr id="5" name="Footer Placeholder 4"/>
          <p:cNvSpPr>
            <a:spLocks noGrp="1"/>
          </p:cNvSpPr>
          <p:nvPr>
            <p:ph type="ftr" sz="quarter" idx="11"/>
          </p:nvPr>
        </p:nvSpPr>
        <p:spPr>
          <a:xfrm>
            <a:off x="14996160" y="30510482"/>
            <a:ext cx="13898880" cy="1752600"/>
          </a:xfrm>
          <a:prstGeom prst="rect">
            <a:avLst/>
          </a:prstGeom>
        </p:spPr>
        <p:txBody>
          <a:bodyPr/>
          <a:lstStyle/>
          <a:p>
            <a:endParaRPr lang="en-US"/>
          </a:p>
        </p:txBody>
      </p:sp>
      <p:sp>
        <p:nvSpPr>
          <p:cNvPr id="6" name="Slide Number Placeholder 5"/>
          <p:cNvSpPr>
            <a:spLocks noGrp="1"/>
          </p:cNvSpPr>
          <p:nvPr>
            <p:ph type="sldNum" sz="quarter" idx="12"/>
          </p:nvPr>
        </p:nvSpPr>
        <p:spPr>
          <a:xfrm>
            <a:off x="31455360" y="30510482"/>
            <a:ext cx="10241280" cy="1752600"/>
          </a:xfrm>
          <a:prstGeom prst="rect">
            <a:avLst/>
          </a:prstGeom>
        </p:spPr>
        <p:txBody>
          <a:bodyPr/>
          <a:lstStyle/>
          <a:p>
            <a:fld id="{72161CB9-63F6-B346-B888-EF0E7C6E0E2A}" type="slidenum">
              <a:rPr lang="en-US" smtClean="0"/>
              <a:t>‹#›</a:t>
            </a:fld>
            <a:endParaRPr lang="en-US"/>
          </a:p>
        </p:txBody>
      </p:sp>
    </p:spTree>
    <p:extLst>
      <p:ext uri="{BB962C8B-B14F-4D97-AF65-F5344CB8AC3E}">
        <p14:creationId xmlns:p14="http://schemas.microsoft.com/office/powerpoint/2010/main" val="1883079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945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2194560" y="30510482"/>
            <a:ext cx="10241280" cy="1752600"/>
          </a:xfrm>
          <a:prstGeom prst="rect">
            <a:avLst/>
          </a:prstGeom>
        </p:spPr>
        <p:txBody>
          <a:bodyPr/>
          <a:lstStyle/>
          <a:p>
            <a:fld id="{95A56660-D27C-8F44-9835-8247D23E719A}" type="datetimeFigureOut">
              <a:rPr lang="en-US" smtClean="0"/>
              <a:t>12/10/19</a:t>
            </a:fld>
            <a:endParaRPr lang="en-US"/>
          </a:p>
        </p:txBody>
      </p:sp>
      <p:sp>
        <p:nvSpPr>
          <p:cNvPr id="6" name="Footer Placeholder 5"/>
          <p:cNvSpPr>
            <a:spLocks noGrp="1"/>
          </p:cNvSpPr>
          <p:nvPr>
            <p:ph type="ftr" sz="quarter" idx="11"/>
          </p:nvPr>
        </p:nvSpPr>
        <p:spPr>
          <a:xfrm>
            <a:off x="14996160" y="30510482"/>
            <a:ext cx="13898880" cy="1752600"/>
          </a:xfrm>
          <a:prstGeom prst="rect">
            <a:avLst/>
          </a:prstGeom>
        </p:spPr>
        <p:txBody>
          <a:bodyPr/>
          <a:lstStyle/>
          <a:p>
            <a:endParaRPr lang="en-US"/>
          </a:p>
        </p:txBody>
      </p:sp>
      <p:sp>
        <p:nvSpPr>
          <p:cNvPr id="7" name="Slide Number Placeholder 6"/>
          <p:cNvSpPr>
            <a:spLocks noGrp="1"/>
          </p:cNvSpPr>
          <p:nvPr>
            <p:ph type="sldNum" sz="quarter" idx="12"/>
          </p:nvPr>
        </p:nvSpPr>
        <p:spPr>
          <a:xfrm>
            <a:off x="31455360" y="30510482"/>
            <a:ext cx="10241280" cy="1752600"/>
          </a:xfrm>
          <a:prstGeom prst="rect">
            <a:avLst/>
          </a:prstGeom>
        </p:spPr>
        <p:txBody>
          <a:bodyPr/>
          <a:lstStyle/>
          <a:p>
            <a:fld id="{72161CB9-63F6-B346-B888-EF0E7C6E0E2A}" type="slidenum">
              <a:rPr lang="en-US" smtClean="0"/>
              <a:t>‹#›</a:t>
            </a:fld>
            <a:endParaRPr lang="en-US"/>
          </a:p>
        </p:txBody>
      </p:sp>
    </p:spTree>
    <p:extLst>
      <p:ext uri="{BB962C8B-B14F-4D97-AF65-F5344CB8AC3E}">
        <p14:creationId xmlns:p14="http://schemas.microsoft.com/office/powerpoint/2010/main" val="3624324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2194560" y="30510482"/>
            <a:ext cx="10241280" cy="1752600"/>
          </a:xfrm>
          <a:prstGeom prst="rect">
            <a:avLst/>
          </a:prstGeom>
        </p:spPr>
        <p:txBody>
          <a:bodyPr/>
          <a:lstStyle/>
          <a:p>
            <a:fld id="{95A56660-D27C-8F44-9835-8247D23E719A}" type="datetimeFigureOut">
              <a:rPr lang="en-US" smtClean="0"/>
              <a:t>12/10/19</a:t>
            </a:fld>
            <a:endParaRPr lang="en-US"/>
          </a:p>
        </p:txBody>
      </p:sp>
      <p:sp>
        <p:nvSpPr>
          <p:cNvPr id="8" name="Footer Placeholder 7"/>
          <p:cNvSpPr>
            <a:spLocks noGrp="1"/>
          </p:cNvSpPr>
          <p:nvPr>
            <p:ph type="ftr" sz="quarter" idx="11"/>
          </p:nvPr>
        </p:nvSpPr>
        <p:spPr>
          <a:xfrm>
            <a:off x="14996160" y="30510482"/>
            <a:ext cx="13898880" cy="1752600"/>
          </a:xfrm>
          <a:prstGeom prst="rect">
            <a:avLst/>
          </a:prstGeom>
        </p:spPr>
        <p:txBody>
          <a:bodyPr/>
          <a:lstStyle/>
          <a:p>
            <a:endParaRPr lang="en-US"/>
          </a:p>
        </p:txBody>
      </p:sp>
      <p:sp>
        <p:nvSpPr>
          <p:cNvPr id="9" name="Slide Number Placeholder 8"/>
          <p:cNvSpPr>
            <a:spLocks noGrp="1"/>
          </p:cNvSpPr>
          <p:nvPr>
            <p:ph type="sldNum" sz="quarter" idx="12"/>
          </p:nvPr>
        </p:nvSpPr>
        <p:spPr>
          <a:xfrm>
            <a:off x="31455360" y="30510482"/>
            <a:ext cx="10241280" cy="1752600"/>
          </a:xfrm>
          <a:prstGeom prst="rect">
            <a:avLst/>
          </a:prstGeom>
        </p:spPr>
        <p:txBody>
          <a:bodyPr/>
          <a:lstStyle/>
          <a:p>
            <a:fld id="{72161CB9-63F6-B346-B888-EF0E7C6E0E2A}" type="slidenum">
              <a:rPr lang="en-US" smtClean="0"/>
              <a:t>‹#›</a:t>
            </a:fld>
            <a:endParaRPr lang="en-US"/>
          </a:p>
        </p:txBody>
      </p:sp>
    </p:spTree>
    <p:extLst>
      <p:ext uri="{BB962C8B-B14F-4D97-AF65-F5344CB8AC3E}">
        <p14:creationId xmlns:p14="http://schemas.microsoft.com/office/powerpoint/2010/main" val="30810590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2194560" y="30510482"/>
            <a:ext cx="10241280" cy="1752600"/>
          </a:xfrm>
          <a:prstGeom prst="rect">
            <a:avLst/>
          </a:prstGeom>
        </p:spPr>
        <p:txBody>
          <a:bodyPr/>
          <a:lstStyle/>
          <a:p>
            <a:fld id="{95A56660-D27C-8F44-9835-8247D23E719A}" type="datetimeFigureOut">
              <a:rPr lang="en-US" smtClean="0"/>
              <a:t>12/10/19</a:t>
            </a:fld>
            <a:endParaRPr lang="en-US"/>
          </a:p>
        </p:txBody>
      </p:sp>
      <p:sp>
        <p:nvSpPr>
          <p:cNvPr id="4" name="Footer Placeholder 3"/>
          <p:cNvSpPr>
            <a:spLocks noGrp="1"/>
          </p:cNvSpPr>
          <p:nvPr>
            <p:ph type="ftr" sz="quarter" idx="11"/>
          </p:nvPr>
        </p:nvSpPr>
        <p:spPr>
          <a:xfrm>
            <a:off x="14996160" y="30510482"/>
            <a:ext cx="13898880" cy="1752600"/>
          </a:xfrm>
          <a:prstGeom prst="rect">
            <a:avLst/>
          </a:prstGeom>
        </p:spPr>
        <p:txBody>
          <a:bodyPr/>
          <a:lstStyle/>
          <a:p>
            <a:endParaRPr lang="en-US"/>
          </a:p>
        </p:txBody>
      </p:sp>
      <p:sp>
        <p:nvSpPr>
          <p:cNvPr id="5" name="Slide Number Placeholder 4"/>
          <p:cNvSpPr>
            <a:spLocks noGrp="1"/>
          </p:cNvSpPr>
          <p:nvPr>
            <p:ph type="sldNum" sz="quarter" idx="12"/>
          </p:nvPr>
        </p:nvSpPr>
        <p:spPr>
          <a:xfrm>
            <a:off x="31455360" y="30510482"/>
            <a:ext cx="10241280" cy="1752600"/>
          </a:xfrm>
          <a:prstGeom prst="rect">
            <a:avLst/>
          </a:prstGeom>
        </p:spPr>
        <p:txBody>
          <a:bodyPr/>
          <a:lstStyle/>
          <a:p>
            <a:fld id="{72161CB9-63F6-B346-B888-EF0E7C6E0E2A}" type="slidenum">
              <a:rPr lang="en-US" smtClean="0"/>
              <a:t>‹#›</a:t>
            </a:fld>
            <a:endParaRPr lang="en-US"/>
          </a:p>
        </p:txBody>
      </p:sp>
    </p:spTree>
    <p:extLst>
      <p:ext uri="{BB962C8B-B14F-4D97-AF65-F5344CB8AC3E}">
        <p14:creationId xmlns:p14="http://schemas.microsoft.com/office/powerpoint/2010/main" val="1610616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2194560" y="30510482"/>
            <a:ext cx="10241280" cy="1752600"/>
          </a:xfrm>
          <a:prstGeom prst="rect">
            <a:avLst/>
          </a:prstGeom>
        </p:spPr>
        <p:txBody>
          <a:bodyPr/>
          <a:lstStyle/>
          <a:p>
            <a:fld id="{95A56660-D27C-8F44-9835-8247D23E719A}" type="datetimeFigureOut">
              <a:rPr lang="en-US" smtClean="0"/>
              <a:t>12/10/19</a:t>
            </a:fld>
            <a:endParaRPr lang="en-US"/>
          </a:p>
        </p:txBody>
      </p:sp>
      <p:sp>
        <p:nvSpPr>
          <p:cNvPr id="3" name="Footer Placeholder 2"/>
          <p:cNvSpPr>
            <a:spLocks noGrp="1"/>
          </p:cNvSpPr>
          <p:nvPr>
            <p:ph type="ftr" sz="quarter" idx="11"/>
          </p:nvPr>
        </p:nvSpPr>
        <p:spPr>
          <a:xfrm>
            <a:off x="14996160" y="30510482"/>
            <a:ext cx="13898880" cy="1752600"/>
          </a:xfrm>
          <a:prstGeom prst="rect">
            <a:avLst/>
          </a:prstGeom>
        </p:spPr>
        <p:txBody>
          <a:bodyPr/>
          <a:lstStyle/>
          <a:p>
            <a:endParaRPr lang="en-US"/>
          </a:p>
        </p:txBody>
      </p:sp>
      <p:sp>
        <p:nvSpPr>
          <p:cNvPr id="4" name="Slide Number Placeholder 3"/>
          <p:cNvSpPr>
            <a:spLocks noGrp="1"/>
          </p:cNvSpPr>
          <p:nvPr>
            <p:ph type="sldNum" sz="quarter" idx="12"/>
          </p:nvPr>
        </p:nvSpPr>
        <p:spPr>
          <a:xfrm>
            <a:off x="31455360" y="30510482"/>
            <a:ext cx="10241280" cy="1752600"/>
          </a:xfrm>
          <a:prstGeom prst="rect">
            <a:avLst/>
          </a:prstGeom>
        </p:spPr>
        <p:txBody>
          <a:bodyPr/>
          <a:lstStyle/>
          <a:p>
            <a:fld id="{72161CB9-63F6-B346-B888-EF0E7C6E0E2A}" type="slidenum">
              <a:rPr lang="en-US" smtClean="0"/>
              <a:t>‹#›</a:t>
            </a:fld>
            <a:endParaRPr lang="en-US"/>
          </a:p>
        </p:txBody>
      </p:sp>
    </p:spTree>
    <p:extLst>
      <p:ext uri="{BB962C8B-B14F-4D97-AF65-F5344CB8AC3E}">
        <p14:creationId xmlns:p14="http://schemas.microsoft.com/office/powerpoint/2010/main" val="2872133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a:xfrm>
            <a:off x="2194560" y="30510482"/>
            <a:ext cx="10241280" cy="1752600"/>
          </a:xfrm>
          <a:prstGeom prst="rect">
            <a:avLst/>
          </a:prstGeom>
        </p:spPr>
        <p:txBody>
          <a:bodyPr/>
          <a:lstStyle/>
          <a:p>
            <a:fld id="{95A56660-D27C-8F44-9835-8247D23E719A}" type="datetimeFigureOut">
              <a:rPr lang="en-US" smtClean="0"/>
              <a:t>12/10/19</a:t>
            </a:fld>
            <a:endParaRPr lang="en-US"/>
          </a:p>
        </p:txBody>
      </p:sp>
      <p:sp>
        <p:nvSpPr>
          <p:cNvPr id="6" name="Footer Placeholder 5"/>
          <p:cNvSpPr>
            <a:spLocks noGrp="1"/>
          </p:cNvSpPr>
          <p:nvPr>
            <p:ph type="ftr" sz="quarter" idx="11"/>
          </p:nvPr>
        </p:nvSpPr>
        <p:spPr>
          <a:xfrm>
            <a:off x="14996160" y="30510482"/>
            <a:ext cx="13898880" cy="1752600"/>
          </a:xfrm>
          <a:prstGeom prst="rect">
            <a:avLst/>
          </a:prstGeom>
        </p:spPr>
        <p:txBody>
          <a:bodyPr/>
          <a:lstStyle/>
          <a:p>
            <a:endParaRPr lang="en-US"/>
          </a:p>
        </p:txBody>
      </p:sp>
      <p:sp>
        <p:nvSpPr>
          <p:cNvPr id="7" name="Slide Number Placeholder 6"/>
          <p:cNvSpPr>
            <a:spLocks noGrp="1"/>
          </p:cNvSpPr>
          <p:nvPr>
            <p:ph type="sldNum" sz="quarter" idx="12"/>
          </p:nvPr>
        </p:nvSpPr>
        <p:spPr>
          <a:xfrm>
            <a:off x="31455360" y="30510482"/>
            <a:ext cx="10241280" cy="1752600"/>
          </a:xfrm>
          <a:prstGeom prst="rect">
            <a:avLst/>
          </a:prstGeom>
        </p:spPr>
        <p:txBody>
          <a:bodyPr/>
          <a:lstStyle/>
          <a:p>
            <a:fld id="{72161CB9-63F6-B346-B888-EF0E7C6E0E2A}" type="slidenum">
              <a:rPr lang="en-US" smtClean="0"/>
              <a:t>‹#›</a:t>
            </a:fld>
            <a:endParaRPr lang="en-US"/>
          </a:p>
        </p:txBody>
      </p:sp>
    </p:spTree>
    <p:extLst>
      <p:ext uri="{BB962C8B-B14F-4D97-AF65-F5344CB8AC3E}">
        <p14:creationId xmlns:p14="http://schemas.microsoft.com/office/powerpoint/2010/main" val="2369013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a:xfrm>
            <a:off x="2194560" y="30510482"/>
            <a:ext cx="10241280" cy="1752600"/>
          </a:xfrm>
          <a:prstGeom prst="rect">
            <a:avLst/>
          </a:prstGeom>
        </p:spPr>
        <p:txBody>
          <a:bodyPr/>
          <a:lstStyle/>
          <a:p>
            <a:fld id="{95A56660-D27C-8F44-9835-8247D23E719A}" type="datetimeFigureOut">
              <a:rPr lang="en-US" smtClean="0"/>
              <a:t>12/10/19</a:t>
            </a:fld>
            <a:endParaRPr lang="en-US"/>
          </a:p>
        </p:txBody>
      </p:sp>
      <p:sp>
        <p:nvSpPr>
          <p:cNvPr id="6" name="Footer Placeholder 5"/>
          <p:cNvSpPr>
            <a:spLocks noGrp="1"/>
          </p:cNvSpPr>
          <p:nvPr>
            <p:ph type="ftr" sz="quarter" idx="11"/>
          </p:nvPr>
        </p:nvSpPr>
        <p:spPr>
          <a:xfrm>
            <a:off x="14996160" y="30510482"/>
            <a:ext cx="13898880" cy="1752600"/>
          </a:xfrm>
          <a:prstGeom prst="rect">
            <a:avLst/>
          </a:prstGeom>
        </p:spPr>
        <p:txBody>
          <a:bodyPr/>
          <a:lstStyle/>
          <a:p>
            <a:endParaRPr lang="en-US"/>
          </a:p>
        </p:txBody>
      </p:sp>
      <p:sp>
        <p:nvSpPr>
          <p:cNvPr id="7" name="Slide Number Placeholder 6"/>
          <p:cNvSpPr>
            <a:spLocks noGrp="1"/>
          </p:cNvSpPr>
          <p:nvPr>
            <p:ph type="sldNum" sz="quarter" idx="12"/>
          </p:nvPr>
        </p:nvSpPr>
        <p:spPr>
          <a:xfrm>
            <a:off x="31455360" y="30510482"/>
            <a:ext cx="10241280" cy="1752600"/>
          </a:xfrm>
          <a:prstGeom prst="rect">
            <a:avLst/>
          </a:prstGeom>
        </p:spPr>
        <p:txBody>
          <a:bodyPr/>
          <a:lstStyle/>
          <a:p>
            <a:fld id="{72161CB9-63F6-B346-B888-EF0E7C6E0E2A}" type="slidenum">
              <a:rPr lang="en-US" smtClean="0"/>
              <a:t>‹#›</a:t>
            </a:fld>
            <a:endParaRPr lang="en-US"/>
          </a:p>
        </p:txBody>
      </p:sp>
    </p:spTree>
    <p:extLst>
      <p:ext uri="{BB962C8B-B14F-4D97-AF65-F5344CB8AC3E}">
        <p14:creationId xmlns:p14="http://schemas.microsoft.com/office/powerpoint/2010/main" val="1420133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9610" y="1318262"/>
            <a:ext cx="30419943" cy="5486400"/>
          </a:xfrm>
          <a:prstGeom prst="rect">
            <a:avLst/>
          </a:prstGeom>
        </p:spPr>
        <p:txBody>
          <a:bodyPr vert="horz" lIns="438912" tIns="219456" rIns="438912" bIns="219456" rtlCol="0" anchor="ctr">
            <a:normAutofit/>
          </a:bodyPr>
          <a:lstStyle/>
          <a:p>
            <a:r>
              <a:rPr lang="en-US" dirty="0"/>
              <a:t>title</a:t>
            </a:r>
          </a:p>
        </p:txBody>
      </p:sp>
      <p:sp>
        <p:nvSpPr>
          <p:cNvPr id="3" name="Text Placeholder 2"/>
          <p:cNvSpPr>
            <a:spLocks noGrp="1"/>
          </p:cNvSpPr>
          <p:nvPr>
            <p:ph type="body" idx="1"/>
          </p:nvPr>
        </p:nvSpPr>
        <p:spPr>
          <a:xfrm>
            <a:off x="2194559" y="7680962"/>
            <a:ext cx="11352293" cy="23642539"/>
          </a:xfrm>
          <a:prstGeom prst="rect">
            <a:avLst/>
          </a:prstGeom>
        </p:spPr>
        <p:txBody>
          <a:bodyPr vert="horz" lIns="438912" tIns="219456" rIns="438912" bIns="219456" rtlCol="0">
            <a:normAutofit/>
          </a:bodyPr>
          <a:lstStyle/>
          <a:p>
            <a:pPr lvl="0"/>
            <a:endParaRPr lang="en-US" dirty="0"/>
          </a:p>
        </p:txBody>
      </p:sp>
    </p:spTree>
    <p:extLst>
      <p:ext uri="{BB962C8B-B14F-4D97-AF65-F5344CB8AC3E}">
        <p14:creationId xmlns:p14="http://schemas.microsoft.com/office/powerpoint/2010/main" val="7841854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2.png"/><Relationship Id="rId21" Type="http://schemas.openxmlformats.org/officeDocument/2006/relationships/hyperlink" Target="https://hub.docker.com/u/parflow" TargetMode="External"/><Relationship Id="rId7" Type="http://schemas.openxmlformats.org/officeDocument/2006/relationships/image" Target="../media/image6.tiff"/><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image" Target="../media/image1.png"/><Relationship Id="rId16" Type="http://schemas.openxmlformats.org/officeDocument/2006/relationships/image" Target="../media/image14.png"/><Relationship Id="rId20" Type="http://schemas.openxmlformats.org/officeDocument/2006/relationships/hyperlink" Target="https://hub.docker.com/u/wrfhydro" TargetMode="External"/><Relationship Id="rId1" Type="http://schemas.openxmlformats.org/officeDocument/2006/relationships/slideLayout" Target="../slideLayouts/slideLayout1.xml"/><Relationship Id="rId6" Type="http://schemas.openxmlformats.org/officeDocument/2006/relationships/image" Target="../media/image5.tiff"/><Relationship Id="rId11" Type="http://schemas.openxmlformats.org/officeDocument/2006/relationships/image" Target="../media/image9.png"/><Relationship Id="rId24" Type="http://schemas.openxmlformats.org/officeDocument/2006/relationships/image" Target="../media/image18.png"/><Relationship Id="rId5" Type="http://schemas.openxmlformats.org/officeDocument/2006/relationships/image" Target="../media/image4.png"/><Relationship Id="rId15" Type="http://schemas.openxmlformats.org/officeDocument/2006/relationships/image" Target="../media/image13.png"/><Relationship Id="rId23" Type="http://schemas.openxmlformats.org/officeDocument/2006/relationships/hyperlink" Target="https://www.hydroshare.org/" TargetMode="External"/><Relationship Id="rId10" Type="http://schemas.openxmlformats.org/officeDocument/2006/relationships/hyperlink" Target="http://subset.cuahsi.org/nwm/v1_2_2" TargetMode="External"/><Relationship Id="rId19" Type="http://schemas.openxmlformats.org/officeDocument/2006/relationships/image" Target="../media/image17.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2.png"/><Relationship Id="rId22" Type="http://schemas.openxmlformats.org/officeDocument/2006/relationships/hyperlink" Target="http://subset.cuahsi.or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97724" y="-793337"/>
            <a:ext cx="43891198" cy="3416320"/>
          </a:xfrm>
          <a:prstGeom prst="rect">
            <a:avLst/>
          </a:prstGeom>
          <a:noFill/>
        </p:spPr>
        <p:txBody>
          <a:bodyPr wrap="square" rtlCol="0">
            <a:spAutoFit/>
          </a:bodyPr>
          <a:lstStyle/>
          <a:p>
            <a:pPr algn="ctr"/>
            <a:br>
              <a:rPr lang="en-US" sz="7200" b="1" cap="small" dirty="0">
                <a:latin typeface="Arial" panose="020B0604020202020204" pitchFamily="34" charset="0"/>
                <a:cs typeface="Arial" panose="020B0604020202020204" pitchFamily="34" charset="0"/>
              </a:rPr>
            </a:br>
            <a:r>
              <a:rPr lang="en-US" sz="7200" b="1" cap="small" dirty="0">
                <a:latin typeface="Arial" panose="020B0604020202020204" pitchFamily="34" charset="0"/>
                <a:cs typeface="Arial" panose="020B0604020202020204" pitchFamily="34" charset="0"/>
              </a:rPr>
              <a:t>Improving Access to CONUS Hydrology Models </a:t>
            </a:r>
          </a:p>
          <a:p>
            <a:pPr algn="ctr"/>
            <a:r>
              <a:rPr lang="en-US" sz="7200" b="1" cap="small" dirty="0">
                <a:latin typeface="Arial" panose="020B0604020202020204" pitchFamily="34" charset="0"/>
                <a:cs typeface="Arial" panose="020B0604020202020204" pitchFamily="34" charset="0"/>
              </a:rPr>
              <a:t>for Research and Education - </a:t>
            </a:r>
            <a:r>
              <a:rPr lang="en-US" sz="6000" cap="small" dirty="0">
                <a:latin typeface="Arial" panose="020B0604020202020204" pitchFamily="34" charset="0"/>
                <a:cs typeface="Arial" panose="020B0604020202020204" pitchFamily="34" charset="0"/>
              </a:rPr>
              <a:t>A </a:t>
            </a:r>
            <a:r>
              <a:rPr lang="en-US" sz="6000" cap="small" dirty="0" err="1">
                <a:latin typeface="Arial" panose="020B0604020202020204" pitchFamily="34" charset="0"/>
                <a:cs typeface="Arial" panose="020B0604020202020204" pitchFamily="34" charset="0"/>
              </a:rPr>
              <a:t>Subsetting</a:t>
            </a:r>
            <a:r>
              <a:rPr lang="en-US" sz="6000" cap="small" dirty="0">
                <a:latin typeface="Arial" panose="020B0604020202020204" pitchFamily="34" charset="0"/>
                <a:cs typeface="Arial" panose="020B0604020202020204" pitchFamily="34" charset="0"/>
              </a:rPr>
              <a:t> Adventure</a:t>
            </a:r>
          </a:p>
        </p:txBody>
      </p:sp>
      <p:sp>
        <p:nvSpPr>
          <p:cNvPr id="10" name="Rectangle 9"/>
          <p:cNvSpPr/>
          <p:nvPr/>
        </p:nvSpPr>
        <p:spPr>
          <a:xfrm>
            <a:off x="12268038" y="4303508"/>
            <a:ext cx="31344189" cy="11841999"/>
          </a:xfrm>
          <a:prstGeom prst="rect">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308257" y="4268015"/>
            <a:ext cx="11738170" cy="13958571"/>
          </a:xfrm>
          <a:prstGeom prst="rect">
            <a:avLst/>
          </a:prstGeom>
          <a:solidFill>
            <a:schemeClr val="bg1">
              <a:lumMod val="85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339268" y="18421442"/>
            <a:ext cx="11711190" cy="5749422"/>
          </a:xfrm>
          <a:prstGeom prst="rect">
            <a:avLst/>
          </a:prstGeom>
          <a:solidFill>
            <a:schemeClr val="accent5">
              <a:lumMod val="40000"/>
              <a:lumOff val="6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31836361" y="23499812"/>
            <a:ext cx="11775866" cy="7734294"/>
          </a:xfrm>
          <a:prstGeom prst="rect">
            <a:avLst/>
          </a:prstGeom>
          <a:solidFill>
            <a:schemeClr val="accent2">
              <a:lumMod val="20000"/>
              <a:lumOff val="8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31869694" y="16369520"/>
            <a:ext cx="11742533" cy="6865539"/>
          </a:xfrm>
          <a:prstGeom prst="rect">
            <a:avLst/>
          </a:prstGeom>
          <a:solidFill>
            <a:schemeClr val="accent5">
              <a:lumMod val="40000"/>
              <a:lumOff val="6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12268038" y="16369521"/>
            <a:ext cx="19284808" cy="14878694"/>
          </a:xfrm>
          <a:prstGeom prst="rect">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prstTxWarp prst="textArchUp">
              <a:avLst/>
            </a:prstTxWarp>
          </a:bodyPr>
          <a:lstStyle/>
          <a:p>
            <a:pPr algn="ctr"/>
            <a:endParaRPr lang="en-US"/>
          </a:p>
        </p:txBody>
      </p:sp>
      <p:sp>
        <p:nvSpPr>
          <p:cNvPr id="23" name="TextBox 22"/>
          <p:cNvSpPr txBox="1"/>
          <p:nvPr/>
        </p:nvSpPr>
        <p:spPr>
          <a:xfrm>
            <a:off x="12604140" y="16479560"/>
            <a:ext cx="19090464" cy="707886"/>
          </a:xfrm>
          <a:prstGeom prst="rect">
            <a:avLst/>
          </a:prstGeom>
          <a:noFill/>
        </p:spPr>
        <p:txBody>
          <a:bodyPr wrap="square" rtlCol="0">
            <a:spAutoFit/>
          </a:bodyPr>
          <a:lstStyle/>
          <a:p>
            <a:r>
              <a:rPr lang="en-US" sz="4000" b="1" cap="small" dirty="0"/>
              <a:t>Model Simulation</a:t>
            </a:r>
          </a:p>
        </p:txBody>
      </p:sp>
      <p:sp>
        <p:nvSpPr>
          <p:cNvPr id="24" name="TextBox 23"/>
          <p:cNvSpPr txBox="1"/>
          <p:nvPr/>
        </p:nvSpPr>
        <p:spPr>
          <a:xfrm>
            <a:off x="32019755" y="16462252"/>
            <a:ext cx="11565849" cy="707886"/>
          </a:xfrm>
          <a:prstGeom prst="rect">
            <a:avLst/>
          </a:prstGeom>
          <a:noFill/>
        </p:spPr>
        <p:txBody>
          <a:bodyPr wrap="square" rtlCol="0">
            <a:spAutoFit/>
          </a:bodyPr>
          <a:lstStyle/>
          <a:p>
            <a:r>
              <a:rPr lang="en-US" sz="4000" b="1" cap="small" dirty="0"/>
              <a:t> Ongoing And Future Work</a:t>
            </a:r>
          </a:p>
        </p:txBody>
      </p:sp>
      <p:sp>
        <p:nvSpPr>
          <p:cNvPr id="25" name="TextBox 24"/>
          <p:cNvSpPr txBox="1"/>
          <p:nvPr/>
        </p:nvSpPr>
        <p:spPr>
          <a:xfrm>
            <a:off x="31995094" y="23769597"/>
            <a:ext cx="11565849" cy="707886"/>
          </a:xfrm>
          <a:prstGeom prst="rect">
            <a:avLst/>
          </a:prstGeom>
          <a:noFill/>
        </p:spPr>
        <p:txBody>
          <a:bodyPr wrap="square" rtlCol="0">
            <a:spAutoFit/>
          </a:bodyPr>
          <a:lstStyle/>
          <a:p>
            <a:r>
              <a:rPr lang="en-US" sz="4000" b="1" cap="small" dirty="0"/>
              <a:t> Acknowledgements</a:t>
            </a:r>
          </a:p>
        </p:txBody>
      </p:sp>
      <p:pic>
        <p:nvPicPr>
          <p:cNvPr id="28" name="Picture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1196" y="408087"/>
            <a:ext cx="9232662" cy="2705166"/>
          </a:xfrm>
          <a:prstGeom prst="rect">
            <a:avLst/>
          </a:prstGeom>
        </p:spPr>
      </p:pic>
      <p:sp>
        <p:nvSpPr>
          <p:cNvPr id="3" name="TextBox 2">
            <a:extLst>
              <a:ext uri="{FF2B5EF4-FFF2-40B4-BE49-F238E27FC236}">
                <a16:creationId xmlns:a16="http://schemas.microsoft.com/office/drawing/2014/main" id="{095053B3-6036-964E-A355-898FEC124D20}"/>
              </a:ext>
            </a:extLst>
          </p:cNvPr>
          <p:cNvSpPr txBox="1"/>
          <p:nvPr/>
        </p:nvSpPr>
        <p:spPr>
          <a:xfrm>
            <a:off x="13011658" y="2753980"/>
            <a:ext cx="21139633" cy="1323439"/>
          </a:xfrm>
          <a:prstGeom prst="rect">
            <a:avLst/>
          </a:prstGeom>
          <a:noFill/>
        </p:spPr>
        <p:txBody>
          <a:bodyPr wrap="none" rtlCol="0">
            <a:spAutoFit/>
          </a:bodyPr>
          <a:lstStyle/>
          <a:p>
            <a:pPr algn="ctr"/>
            <a:r>
              <a:rPr lang="en-US" sz="4000" dirty="0"/>
              <a:t>Anthony Castronova</a:t>
            </a:r>
            <a:r>
              <a:rPr lang="en-US" sz="4000" baseline="30000" dirty="0"/>
              <a:t>1</a:t>
            </a:r>
            <a:r>
              <a:rPr lang="en-US" sz="4000" dirty="0"/>
              <a:t>, Danielle Tijerina</a:t>
            </a:r>
            <a:r>
              <a:rPr lang="en-US" sz="4000" baseline="30000" dirty="0"/>
              <a:t>2</a:t>
            </a:r>
            <a:r>
              <a:rPr lang="en-US" sz="4000" dirty="0"/>
              <a:t>, Aubrey Duggar</a:t>
            </a:r>
            <a:r>
              <a:rPr lang="en-US" sz="4000" baseline="30000" dirty="0"/>
              <a:t>3</a:t>
            </a:r>
            <a:r>
              <a:rPr lang="en-US" sz="4000" dirty="0"/>
              <a:t>, </a:t>
            </a:r>
            <a:r>
              <a:rPr lang="en-US" sz="4000" dirty="0" err="1"/>
              <a:t>Arezoo</a:t>
            </a:r>
            <a:r>
              <a:rPr lang="en-US" sz="4000" dirty="0"/>
              <a:t> RafieeiNasab</a:t>
            </a:r>
            <a:r>
              <a:rPr lang="en-US" sz="4000" baseline="30000" dirty="0"/>
              <a:t>3</a:t>
            </a:r>
            <a:r>
              <a:rPr lang="en-US" sz="4000" dirty="0"/>
              <a:t>, </a:t>
            </a:r>
          </a:p>
          <a:p>
            <a:pPr algn="ctr"/>
            <a:r>
              <a:rPr lang="en-US" sz="4000" dirty="0"/>
              <a:t>Molly McAllister</a:t>
            </a:r>
            <a:r>
              <a:rPr lang="en-US" sz="4000" baseline="30000" dirty="0"/>
              <a:t>3</a:t>
            </a:r>
            <a:r>
              <a:rPr lang="en-US" sz="4000" dirty="0"/>
              <a:t>, Laura Condon</a:t>
            </a:r>
            <a:r>
              <a:rPr lang="en-US" sz="4000" baseline="30000" dirty="0"/>
              <a:t>4</a:t>
            </a:r>
            <a:r>
              <a:rPr lang="en-US" sz="4000" dirty="0"/>
              <a:t>, Hoang Tran</a:t>
            </a:r>
            <a:r>
              <a:rPr lang="en-US" sz="4000" baseline="30000" dirty="0"/>
              <a:t>2</a:t>
            </a:r>
            <a:r>
              <a:rPr lang="en-US" sz="4000" dirty="0"/>
              <a:t>, Jun Zhang</a:t>
            </a:r>
            <a:r>
              <a:rPr lang="en-US" sz="4000" baseline="30000" dirty="0"/>
              <a:t>4</a:t>
            </a:r>
            <a:r>
              <a:rPr lang="en-US" sz="4000" dirty="0"/>
              <a:t>, David Gochis</a:t>
            </a:r>
            <a:r>
              <a:rPr lang="en-US" sz="4000" baseline="30000" dirty="0"/>
              <a:t>3</a:t>
            </a:r>
            <a:r>
              <a:rPr lang="en-US" sz="4000" dirty="0"/>
              <a:t>, Reed Maxwell</a:t>
            </a:r>
            <a:r>
              <a:rPr lang="en-US" sz="4000" baseline="30000" dirty="0"/>
              <a:t>2</a:t>
            </a:r>
          </a:p>
        </p:txBody>
      </p:sp>
      <p:sp>
        <p:nvSpPr>
          <p:cNvPr id="21" name="Rectangle 20">
            <a:extLst>
              <a:ext uri="{FF2B5EF4-FFF2-40B4-BE49-F238E27FC236}">
                <a16:creationId xmlns:a16="http://schemas.microsoft.com/office/drawing/2014/main" id="{5010F707-ADD3-9947-AE93-1E3E27C9525A}"/>
              </a:ext>
            </a:extLst>
          </p:cNvPr>
          <p:cNvSpPr/>
          <p:nvPr/>
        </p:nvSpPr>
        <p:spPr>
          <a:xfrm>
            <a:off x="308257" y="31427459"/>
            <a:ext cx="43348558" cy="1291731"/>
          </a:xfrm>
          <a:prstGeom prst="rect">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9FE7148-D1D0-D44E-8152-67CF4DA599C5}"/>
              </a:ext>
            </a:extLst>
          </p:cNvPr>
          <p:cNvSpPr/>
          <p:nvPr/>
        </p:nvSpPr>
        <p:spPr>
          <a:xfrm>
            <a:off x="308257" y="31427459"/>
            <a:ext cx="43348558" cy="1291731"/>
          </a:xfrm>
          <a:prstGeom prst="rect">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6F3F70F8-6251-BA47-B691-F2E88E7F4404}"/>
              </a:ext>
            </a:extLst>
          </p:cNvPr>
          <p:cNvSpPr txBox="1"/>
          <p:nvPr/>
        </p:nvSpPr>
        <p:spPr>
          <a:xfrm>
            <a:off x="531439" y="31636878"/>
            <a:ext cx="14814578" cy="954107"/>
          </a:xfrm>
          <a:prstGeom prst="rect">
            <a:avLst/>
          </a:prstGeom>
          <a:noFill/>
        </p:spPr>
        <p:txBody>
          <a:bodyPr wrap="square" rtlCol="0">
            <a:spAutoFit/>
          </a:bodyPr>
          <a:lstStyle/>
          <a:p>
            <a:r>
              <a:rPr lang="en-US" sz="2800" baseline="30000" dirty="0"/>
              <a:t>1</a:t>
            </a:r>
            <a:r>
              <a:rPr lang="en-US" sz="2800" dirty="0"/>
              <a:t> Consortium of Universities for the Advancement of Hydrologic Sciences, Inc.</a:t>
            </a:r>
          </a:p>
          <a:p>
            <a:r>
              <a:rPr lang="en-US" sz="2800" baseline="30000" dirty="0"/>
              <a:t>2</a:t>
            </a:r>
            <a:r>
              <a:rPr lang="en-US" sz="2800" dirty="0"/>
              <a:t> Colorado School of Mines, Department of Geology and Geological Engineering</a:t>
            </a:r>
          </a:p>
        </p:txBody>
      </p:sp>
      <p:pic>
        <p:nvPicPr>
          <p:cNvPr id="29" name="Picture 28" descr="nsf.png">
            <a:extLst>
              <a:ext uri="{FF2B5EF4-FFF2-40B4-BE49-F238E27FC236}">
                <a16:creationId xmlns:a16="http://schemas.microsoft.com/office/drawing/2014/main" id="{F420C9F9-6A0B-4E4A-97A8-BA5CCFF4EB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67516" y="23666029"/>
            <a:ext cx="1850847" cy="1861546"/>
          </a:xfrm>
          <a:prstGeom prst="rect">
            <a:avLst/>
          </a:prstGeom>
        </p:spPr>
      </p:pic>
      <p:sp>
        <p:nvSpPr>
          <p:cNvPr id="30" name="TextBox 29">
            <a:extLst>
              <a:ext uri="{FF2B5EF4-FFF2-40B4-BE49-F238E27FC236}">
                <a16:creationId xmlns:a16="http://schemas.microsoft.com/office/drawing/2014/main" id="{1528A605-9F8F-614F-98FC-ECB79F74055B}"/>
              </a:ext>
            </a:extLst>
          </p:cNvPr>
          <p:cNvSpPr txBox="1"/>
          <p:nvPr/>
        </p:nvSpPr>
        <p:spPr>
          <a:xfrm>
            <a:off x="31995094" y="24928395"/>
            <a:ext cx="11395891" cy="5632311"/>
          </a:xfrm>
          <a:prstGeom prst="rect">
            <a:avLst/>
          </a:prstGeom>
          <a:noFill/>
        </p:spPr>
        <p:txBody>
          <a:bodyPr wrap="square" rtlCol="0">
            <a:spAutoFit/>
          </a:bodyPr>
          <a:lstStyle/>
          <a:p>
            <a:r>
              <a:rPr lang="en-US" sz="2400" dirty="0"/>
              <a:t>This work was supported by the following NSF grants:</a:t>
            </a:r>
          </a:p>
          <a:p>
            <a:endParaRPr lang="en-US" sz="2400" dirty="0"/>
          </a:p>
          <a:p>
            <a:pPr marL="342900" indent="-342900">
              <a:buFont typeface="Arial" panose="020B0604020202020204" pitchFamily="34" charset="0"/>
              <a:buChar char="•"/>
            </a:pPr>
            <a:r>
              <a:rPr lang="en-US" sz="2400" dirty="0"/>
              <a:t>EAR 1338606: A University Consortium for Interdisciplinary Water Science.</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OAC 1148453: Collaborative Research: SI2-SSI: An Interactive Software Infrastructure for Sustaining Collaborative Community Innovation in the Hydrologic Sciences.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OAC 1664061: Collaborative Research: SI2-SSI: Cyberinfrastructure for Advancing Hydrologic Knowledge through Collaborative Integration of Data Science, Modeling and Analysis.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OAC 1835903, 1835818: Collaborative Research: Framework: Software: NSCI : Computational and data innovation implementing a national community hydrologic modeling framework for scientific discovery</a:t>
            </a:r>
          </a:p>
        </p:txBody>
      </p:sp>
      <p:pic>
        <p:nvPicPr>
          <p:cNvPr id="37" name="Picture 36">
            <a:extLst>
              <a:ext uri="{FF2B5EF4-FFF2-40B4-BE49-F238E27FC236}">
                <a16:creationId xmlns:a16="http://schemas.microsoft.com/office/drawing/2014/main" id="{F7E35F09-5577-6141-9783-1421962A2D43}"/>
              </a:ext>
            </a:extLst>
          </p:cNvPr>
          <p:cNvPicPr>
            <a:picLocks noChangeAspect="1"/>
          </p:cNvPicPr>
          <p:nvPr/>
        </p:nvPicPr>
        <p:blipFill>
          <a:blip r:embed="rId4"/>
          <a:stretch>
            <a:fillRect/>
          </a:stretch>
        </p:blipFill>
        <p:spPr>
          <a:xfrm>
            <a:off x="39782244" y="71779"/>
            <a:ext cx="2686544" cy="2817841"/>
          </a:xfrm>
          <a:prstGeom prst="rect">
            <a:avLst/>
          </a:prstGeom>
        </p:spPr>
      </p:pic>
      <p:pic>
        <p:nvPicPr>
          <p:cNvPr id="7" name="Picture 6">
            <a:extLst>
              <a:ext uri="{FF2B5EF4-FFF2-40B4-BE49-F238E27FC236}">
                <a16:creationId xmlns:a16="http://schemas.microsoft.com/office/drawing/2014/main" id="{BCA9AE85-705A-874A-AA4C-DAE2BA75A214}"/>
              </a:ext>
            </a:extLst>
          </p:cNvPr>
          <p:cNvPicPr>
            <a:picLocks noChangeAspect="1"/>
          </p:cNvPicPr>
          <p:nvPr/>
        </p:nvPicPr>
        <p:blipFill>
          <a:blip r:embed="rId5"/>
          <a:stretch>
            <a:fillRect/>
          </a:stretch>
        </p:blipFill>
        <p:spPr>
          <a:xfrm>
            <a:off x="35578137" y="3127302"/>
            <a:ext cx="7759700" cy="800100"/>
          </a:xfrm>
          <a:prstGeom prst="rect">
            <a:avLst/>
          </a:prstGeom>
        </p:spPr>
      </p:pic>
      <p:pic>
        <p:nvPicPr>
          <p:cNvPr id="11" name="Picture 10">
            <a:extLst>
              <a:ext uri="{FF2B5EF4-FFF2-40B4-BE49-F238E27FC236}">
                <a16:creationId xmlns:a16="http://schemas.microsoft.com/office/drawing/2014/main" id="{41D737D4-B929-7B49-A146-EA044A58E6ED}"/>
              </a:ext>
            </a:extLst>
          </p:cNvPr>
          <p:cNvPicPr>
            <a:picLocks noChangeAspect="1"/>
          </p:cNvPicPr>
          <p:nvPr/>
        </p:nvPicPr>
        <p:blipFill>
          <a:blip r:embed="rId6"/>
          <a:stretch>
            <a:fillRect/>
          </a:stretch>
        </p:blipFill>
        <p:spPr>
          <a:xfrm>
            <a:off x="36296203" y="228312"/>
            <a:ext cx="2889513" cy="2705167"/>
          </a:xfrm>
          <a:prstGeom prst="rect">
            <a:avLst/>
          </a:prstGeom>
        </p:spPr>
      </p:pic>
      <p:sp>
        <p:nvSpPr>
          <p:cNvPr id="38" name="TextBox 37">
            <a:extLst>
              <a:ext uri="{FF2B5EF4-FFF2-40B4-BE49-F238E27FC236}">
                <a16:creationId xmlns:a16="http://schemas.microsoft.com/office/drawing/2014/main" id="{51392AFE-B30C-2E43-82DA-A57AD94EAF3B}"/>
              </a:ext>
            </a:extLst>
          </p:cNvPr>
          <p:cNvSpPr txBox="1"/>
          <p:nvPr/>
        </p:nvSpPr>
        <p:spPr>
          <a:xfrm>
            <a:off x="14107732" y="31617811"/>
            <a:ext cx="12159035" cy="954107"/>
          </a:xfrm>
          <a:prstGeom prst="rect">
            <a:avLst/>
          </a:prstGeom>
          <a:noFill/>
        </p:spPr>
        <p:txBody>
          <a:bodyPr wrap="square" rtlCol="0">
            <a:spAutoFit/>
          </a:bodyPr>
          <a:lstStyle/>
          <a:p>
            <a:r>
              <a:rPr lang="en-US" sz="2800" baseline="30000" dirty="0"/>
              <a:t>3</a:t>
            </a:r>
            <a:r>
              <a:rPr lang="en-US" sz="2800" dirty="0"/>
              <a:t> National Center for Atmospheric Research</a:t>
            </a:r>
          </a:p>
          <a:p>
            <a:r>
              <a:rPr lang="en-US" sz="2800" baseline="30000" dirty="0"/>
              <a:t>4</a:t>
            </a:r>
            <a:r>
              <a:rPr lang="en-US" sz="2800" dirty="0"/>
              <a:t> University of Arizona, Department of Hydrology and Atmospheric Sciences</a:t>
            </a:r>
          </a:p>
        </p:txBody>
      </p:sp>
      <p:sp>
        <p:nvSpPr>
          <p:cNvPr id="39" name="TextBox 38">
            <a:extLst>
              <a:ext uri="{FF2B5EF4-FFF2-40B4-BE49-F238E27FC236}">
                <a16:creationId xmlns:a16="http://schemas.microsoft.com/office/drawing/2014/main" id="{E9924BDB-C06F-3D42-8305-B20DFB41C206}"/>
              </a:ext>
            </a:extLst>
          </p:cNvPr>
          <p:cNvSpPr txBox="1"/>
          <p:nvPr/>
        </p:nvSpPr>
        <p:spPr>
          <a:xfrm>
            <a:off x="484339" y="4449323"/>
            <a:ext cx="11565849" cy="707886"/>
          </a:xfrm>
          <a:prstGeom prst="rect">
            <a:avLst/>
          </a:prstGeom>
          <a:noFill/>
        </p:spPr>
        <p:txBody>
          <a:bodyPr wrap="square" rtlCol="0">
            <a:spAutoFit/>
          </a:bodyPr>
          <a:lstStyle/>
          <a:p>
            <a:r>
              <a:rPr lang="en-US" sz="4000" b="1" cap="small" dirty="0"/>
              <a:t>Abstract</a:t>
            </a:r>
          </a:p>
        </p:txBody>
      </p:sp>
      <p:sp>
        <p:nvSpPr>
          <p:cNvPr id="12" name="Rectangle 11">
            <a:extLst>
              <a:ext uri="{FF2B5EF4-FFF2-40B4-BE49-F238E27FC236}">
                <a16:creationId xmlns:a16="http://schemas.microsoft.com/office/drawing/2014/main" id="{B29F35C1-B42E-4A41-A57E-58D816898275}"/>
              </a:ext>
            </a:extLst>
          </p:cNvPr>
          <p:cNvSpPr/>
          <p:nvPr/>
        </p:nvSpPr>
        <p:spPr>
          <a:xfrm>
            <a:off x="531439" y="5257725"/>
            <a:ext cx="11029730" cy="13018949"/>
          </a:xfrm>
          <a:prstGeom prst="rect">
            <a:avLst/>
          </a:prstGeom>
        </p:spPr>
        <p:txBody>
          <a:bodyPr wrap="square">
            <a:spAutoFit/>
          </a:bodyPr>
          <a:lstStyle/>
          <a:p>
            <a:pPr algn="just"/>
            <a:r>
              <a:rPr lang="en-US" sz="2800" dirty="0"/>
              <a:t>Continental-scale hydrology models are becoming increasingly more common and have been applied to a range of applications in water science and forecasting. Intellectual contributions to the physics, configuration, and validation of these efforts is essential to improving the usefulness and adoption of them within the water science community. </a:t>
            </a:r>
            <a:r>
              <a:rPr lang="en-US" sz="2800" b="1" dirty="0"/>
              <a:t>This scale of modeling requires very large, painstakingly collected and customized processed input datasets, which require an enormous amount of effort to produce</a:t>
            </a:r>
            <a:r>
              <a:rPr lang="en-US" sz="2800" dirty="0"/>
              <a:t>. In addition, the scale of computation necessitates the use of </a:t>
            </a:r>
            <a:r>
              <a:rPr lang="en-US" sz="2800" b="1" dirty="0"/>
              <a:t>high-performance computing infrastructure</a:t>
            </a:r>
            <a:r>
              <a:rPr lang="en-US" sz="2800" dirty="0"/>
              <a:t> as well as an in-depth knowledge of these computing languages and technologies. To the average modeler, these requirements present a high barrier of entry which deters intellectual contribution and limits model use in the broader water science community. </a:t>
            </a:r>
            <a:r>
              <a:rPr lang="en-US" sz="2800" b="1" dirty="0"/>
              <a:t>One solution for improving access to these efforts is to work with smaller cutouts of these large-scale models</a:t>
            </a:r>
            <a:r>
              <a:rPr lang="en-US" sz="2800" dirty="0"/>
              <a:t>, thereby eliminating much of the complexity and limitations associated with running simulations over an entire continental domain, but allowing modelers to leverage the same input datasets. In this work, </a:t>
            </a:r>
            <a:r>
              <a:rPr lang="en-US" sz="2800" b="1" dirty="0"/>
              <a:t>we present a set of community tools that have been purpose-built to assist water scientists in acquiring simulation domains by </a:t>
            </a:r>
            <a:r>
              <a:rPr lang="en-US" sz="2800" b="1" dirty="0" err="1"/>
              <a:t>subsetting</a:t>
            </a:r>
            <a:r>
              <a:rPr lang="en-US" sz="2800" b="1" dirty="0"/>
              <a:t> CONUS model data</a:t>
            </a:r>
            <a:r>
              <a:rPr lang="en-US" sz="2800" dirty="0"/>
              <a:t>, gathering and formatting meteorological forcing data, and executing simulations using containerization software such as Docker. These tools are currently functional and being used by water scientists for the NOAA National Water Model (NWM) version 1.2.2.  As our goal is to promote the community use of multiple modeling platforms, we have advanced this work to align with additional CONUS modeling efforts, such as the NWM version 2.0 and the </a:t>
            </a:r>
            <a:r>
              <a:rPr lang="en-US" sz="2800" dirty="0" err="1"/>
              <a:t>ParFlow</a:t>
            </a:r>
            <a:r>
              <a:rPr lang="en-US" sz="2800" dirty="0"/>
              <a:t> integrated hydrology model CONUS domain (PF-CONUS) version 2.0.</a:t>
            </a:r>
          </a:p>
        </p:txBody>
      </p:sp>
      <p:sp>
        <p:nvSpPr>
          <p:cNvPr id="40" name="TextBox 39">
            <a:extLst>
              <a:ext uri="{FF2B5EF4-FFF2-40B4-BE49-F238E27FC236}">
                <a16:creationId xmlns:a16="http://schemas.microsoft.com/office/drawing/2014/main" id="{4C68D1C0-18D6-2A47-BD19-55B95A3A2EA9}"/>
              </a:ext>
            </a:extLst>
          </p:cNvPr>
          <p:cNvSpPr txBox="1"/>
          <p:nvPr/>
        </p:nvSpPr>
        <p:spPr>
          <a:xfrm>
            <a:off x="12604140" y="4615753"/>
            <a:ext cx="19090464" cy="707886"/>
          </a:xfrm>
          <a:prstGeom prst="rect">
            <a:avLst/>
          </a:prstGeom>
          <a:noFill/>
        </p:spPr>
        <p:txBody>
          <a:bodyPr wrap="square" rtlCol="0">
            <a:spAutoFit/>
          </a:bodyPr>
          <a:lstStyle/>
          <a:p>
            <a:r>
              <a:rPr lang="en-US" sz="4000" b="1" cap="small" dirty="0"/>
              <a:t> Input Domain </a:t>
            </a:r>
            <a:r>
              <a:rPr lang="en-US" sz="4000" b="1" cap="small" dirty="0" err="1"/>
              <a:t>Subsetting</a:t>
            </a:r>
            <a:endParaRPr lang="en-US" sz="4000" b="1" cap="small" dirty="0"/>
          </a:p>
        </p:txBody>
      </p:sp>
      <p:sp>
        <p:nvSpPr>
          <p:cNvPr id="44" name="Rectangle 43">
            <a:extLst>
              <a:ext uri="{FF2B5EF4-FFF2-40B4-BE49-F238E27FC236}">
                <a16:creationId xmlns:a16="http://schemas.microsoft.com/office/drawing/2014/main" id="{5D5D57F7-0EE3-2046-9F5F-C832953EB2AE}"/>
              </a:ext>
            </a:extLst>
          </p:cNvPr>
          <p:cNvSpPr/>
          <p:nvPr/>
        </p:nvSpPr>
        <p:spPr>
          <a:xfrm>
            <a:off x="30548949" y="4844564"/>
            <a:ext cx="11749237" cy="3108543"/>
          </a:xfrm>
          <a:prstGeom prst="rect">
            <a:avLst/>
          </a:prstGeom>
        </p:spPr>
        <p:txBody>
          <a:bodyPr wrap="square">
            <a:spAutoFit/>
          </a:bodyPr>
          <a:lstStyle/>
          <a:p>
            <a:r>
              <a:rPr lang="en-US" sz="2800" b="1" dirty="0"/>
              <a:t>CUAHSI </a:t>
            </a:r>
            <a:r>
              <a:rPr lang="en-US" sz="2800" b="1" dirty="0" err="1"/>
              <a:t>Subsetter</a:t>
            </a:r>
            <a:r>
              <a:rPr lang="en-US" sz="2800" b="1" dirty="0"/>
              <a:t>: </a:t>
            </a:r>
            <a:r>
              <a:rPr lang="en-US" sz="2800" dirty="0"/>
              <a:t>A free and open source web application for extracting CONUS domain datasets at watersheds of local and regional scales. This web application currently supports the NWM version 1.2.2 and </a:t>
            </a:r>
            <a:r>
              <a:rPr lang="en-US" sz="2800" dirty="0" err="1"/>
              <a:t>ParFlow</a:t>
            </a:r>
            <a:r>
              <a:rPr lang="en-US" sz="2800" dirty="0"/>
              <a:t>-CONUS version 1.0 domain data from CONUS model simulations of WRF-Hydro configured as the National Water Model, and </a:t>
            </a:r>
            <a:r>
              <a:rPr lang="en-US" sz="2800" dirty="0" err="1"/>
              <a:t>ParFlow</a:t>
            </a:r>
            <a:r>
              <a:rPr lang="en-US" sz="2800" dirty="0"/>
              <a:t> CONUS. </a:t>
            </a:r>
          </a:p>
          <a:p>
            <a:r>
              <a:rPr lang="en-US" sz="2800" dirty="0"/>
              <a:t>   </a:t>
            </a:r>
          </a:p>
        </p:txBody>
      </p:sp>
      <p:pic>
        <p:nvPicPr>
          <p:cNvPr id="43" name="Picture 42">
            <a:extLst>
              <a:ext uri="{FF2B5EF4-FFF2-40B4-BE49-F238E27FC236}">
                <a16:creationId xmlns:a16="http://schemas.microsoft.com/office/drawing/2014/main" id="{4A442590-5EB8-3142-B3E8-CFA33B6E2D29}"/>
              </a:ext>
            </a:extLst>
          </p:cNvPr>
          <p:cNvPicPr>
            <a:picLocks noChangeAspect="1"/>
          </p:cNvPicPr>
          <p:nvPr/>
        </p:nvPicPr>
        <p:blipFill>
          <a:blip r:embed="rId7"/>
          <a:stretch>
            <a:fillRect/>
          </a:stretch>
        </p:blipFill>
        <p:spPr>
          <a:xfrm>
            <a:off x="12898033" y="8477281"/>
            <a:ext cx="7811078" cy="4121566"/>
          </a:xfrm>
          <a:prstGeom prst="rect">
            <a:avLst/>
          </a:prstGeom>
        </p:spPr>
      </p:pic>
      <p:sp>
        <p:nvSpPr>
          <p:cNvPr id="45" name="Rectangle 44">
            <a:extLst>
              <a:ext uri="{FF2B5EF4-FFF2-40B4-BE49-F238E27FC236}">
                <a16:creationId xmlns:a16="http://schemas.microsoft.com/office/drawing/2014/main" id="{7083C6A3-FBF9-3641-9A0B-CDC460BAEA47}"/>
              </a:ext>
            </a:extLst>
          </p:cNvPr>
          <p:cNvSpPr/>
          <p:nvPr/>
        </p:nvSpPr>
        <p:spPr>
          <a:xfrm>
            <a:off x="12759850" y="5587304"/>
            <a:ext cx="8434506" cy="2677656"/>
          </a:xfrm>
          <a:prstGeom prst="rect">
            <a:avLst/>
          </a:prstGeom>
        </p:spPr>
        <p:txBody>
          <a:bodyPr wrap="square">
            <a:spAutoFit/>
          </a:bodyPr>
          <a:lstStyle/>
          <a:p>
            <a:r>
              <a:rPr lang="en-US" sz="2800" b="1" dirty="0">
                <a:latin typeface="Arial" panose="020B0604020202020204" pitchFamily="34" charset="0"/>
                <a:cs typeface="Arial" panose="020B0604020202020204" pitchFamily="34" charset="0"/>
              </a:rPr>
              <a:t>National Water Model:</a:t>
            </a:r>
            <a:r>
              <a:rPr lang="en-US" sz="2800" dirty="0">
                <a:latin typeface="Arial" panose="020B0604020202020204" pitchFamily="34" charset="0"/>
                <a:cs typeface="Arial" panose="020B0604020202020204" pitchFamily="34" charset="0"/>
              </a:rPr>
              <a:t> A configuration of the NCAR WRF-Hydro modeling framework that simulates observed and forecast streamflow over the entire continental United States, operated by the National Weather Service (NWS) Office of Water Prediction (OWP). </a:t>
            </a:r>
          </a:p>
        </p:txBody>
      </p:sp>
      <p:pic>
        <p:nvPicPr>
          <p:cNvPr id="46" name="Picture 45">
            <a:extLst>
              <a:ext uri="{FF2B5EF4-FFF2-40B4-BE49-F238E27FC236}">
                <a16:creationId xmlns:a16="http://schemas.microsoft.com/office/drawing/2014/main" id="{8D1B879F-28AA-8B47-8C29-6DAE6F1E3361}"/>
              </a:ext>
            </a:extLst>
          </p:cNvPr>
          <p:cNvPicPr>
            <a:picLocks noChangeAspect="1"/>
          </p:cNvPicPr>
          <p:nvPr/>
        </p:nvPicPr>
        <p:blipFill>
          <a:blip r:embed="rId8"/>
          <a:stretch>
            <a:fillRect/>
          </a:stretch>
        </p:blipFill>
        <p:spPr>
          <a:xfrm>
            <a:off x="21338101" y="8170375"/>
            <a:ext cx="9210848" cy="5473875"/>
          </a:xfrm>
          <a:prstGeom prst="rect">
            <a:avLst/>
          </a:prstGeom>
        </p:spPr>
      </p:pic>
      <p:sp>
        <p:nvSpPr>
          <p:cNvPr id="47" name="Rectangle 46">
            <a:extLst>
              <a:ext uri="{FF2B5EF4-FFF2-40B4-BE49-F238E27FC236}">
                <a16:creationId xmlns:a16="http://schemas.microsoft.com/office/drawing/2014/main" id="{739EEEE2-F6D7-AB4C-B6F2-772BC92931C7}"/>
              </a:ext>
            </a:extLst>
          </p:cNvPr>
          <p:cNvSpPr/>
          <p:nvPr/>
        </p:nvSpPr>
        <p:spPr>
          <a:xfrm>
            <a:off x="21699507" y="13709074"/>
            <a:ext cx="8066588" cy="1815882"/>
          </a:xfrm>
          <a:prstGeom prst="rect">
            <a:avLst/>
          </a:prstGeom>
        </p:spPr>
        <p:txBody>
          <a:bodyPr wrap="square">
            <a:spAutoFit/>
          </a:bodyPr>
          <a:lstStyle/>
          <a:p>
            <a:r>
              <a:rPr lang="en-US" sz="2800" b="1" dirty="0" err="1">
                <a:latin typeface="Arial" panose="020B0604020202020204" pitchFamily="34" charset="0"/>
                <a:cs typeface="Arial" panose="020B0604020202020204" pitchFamily="34" charset="0"/>
              </a:rPr>
              <a:t>ParFlow</a:t>
            </a:r>
            <a:r>
              <a:rPr lang="en-US" sz="2800" b="1" dirty="0">
                <a:latin typeface="Arial" panose="020B0604020202020204" pitchFamily="34" charset="0"/>
                <a:cs typeface="Arial" panose="020B0604020202020204" pitchFamily="34" charset="0"/>
              </a:rPr>
              <a:t>-CONUS:</a:t>
            </a:r>
            <a:r>
              <a:rPr lang="en-US" sz="2800" dirty="0">
                <a:latin typeface="Arial" panose="020B0604020202020204" pitchFamily="34" charset="0"/>
                <a:cs typeface="Arial" panose="020B0604020202020204" pitchFamily="34" charset="0"/>
              </a:rPr>
              <a:t> A parallel, integrated hydrology model that simulates spatially distributed surface and subsurface flow, as well as land surface processes including evapotranspiration and snow. </a:t>
            </a:r>
          </a:p>
        </p:txBody>
      </p:sp>
      <p:pic>
        <p:nvPicPr>
          <p:cNvPr id="49" name="Picture 48">
            <a:extLst>
              <a:ext uri="{FF2B5EF4-FFF2-40B4-BE49-F238E27FC236}">
                <a16:creationId xmlns:a16="http://schemas.microsoft.com/office/drawing/2014/main" id="{CEEFCA9A-1BF1-864C-B4B8-552CF4275E4A}"/>
              </a:ext>
            </a:extLst>
          </p:cNvPr>
          <p:cNvPicPr>
            <a:picLocks noChangeAspect="1"/>
          </p:cNvPicPr>
          <p:nvPr/>
        </p:nvPicPr>
        <p:blipFill>
          <a:blip r:embed="rId9"/>
          <a:stretch>
            <a:fillRect/>
          </a:stretch>
        </p:blipFill>
        <p:spPr>
          <a:xfrm>
            <a:off x="30577501" y="7652619"/>
            <a:ext cx="12471095" cy="7646251"/>
          </a:xfrm>
          <a:prstGeom prst="rect">
            <a:avLst/>
          </a:prstGeom>
          <a:ln>
            <a:noFill/>
          </a:ln>
          <a:effectLst>
            <a:outerShdw blurRad="292100" dist="139700" dir="2700000" algn="tl" rotWithShape="0">
              <a:srgbClr val="333333">
                <a:alpha val="65000"/>
              </a:srgbClr>
            </a:outerShdw>
          </a:effectLst>
        </p:spPr>
      </p:pic>
      <p:sp>
        <p:nvSpPr>
          <p:cNvPr id="50" name="Rectangle 49">
            <a:extLst>
              <a:ext uri="{FF2B5EF4-FFF2-40B4-BE49-F238E27FC236}">
                <a16:creationId xmlns:a16="http://schemas.microsoft.com/office/drawing/2014/main" id="{73329EE0-A575-A94D-88BC-D4CEB27381F7}"/>
              </a:ext>
            </a:extLst>
          </p:cNvPr>
          <p:cNvSpPr/>
          <p:nvPr/>
        </p:nvSpPr>
        <p:spPr>
          <a:xfrm>
            <a:off x="34827041" y="15385550"/>
            <a:ext cx="4955203" cy="646331"/>
          </a:xfrm>
          <a:prstGeom prst="rect">
            <a:avLst/>
          </a:prstGeom>
        </p:spPr>
        <p:txBody>
          <a:bodyPr wrap="none">
            <a:spAutoFit/>
          </a:bodyPr>
          <a:lstStyle/>
          <a:p>
            <a:r>
              <a:rPr lang="en-US" sz="3600" dirty="0">
                <a:hlinkClick r:id="rId10"/>
              </a:rPr>
              <a:t>http://subset.cuahsi.org</a:t>
            </a:r>
            <a:endParaRPr lang="en-US" sz="3600" dirty="0"/>
          </a:p>
        </p:txBody>
      </p:sp>
      <p:sp>
        <p:nvSpPr>
          <p:cNvPr id="51" name="Rounded Rectangular Callout 50">
            <a:extLst>
              <a:ext uri="{FF2B5EF4-FFF2-40B4-BE49-F238E27FC236}">
                <a16:creationId xmlns:a16="http://schemas.microsoft.com/office/drawing/2014/main" id="{4A8246AB-2B1A-3147-86C3-1943B7D930FE}"/>
              </a:ext>
            </a:extLst>
          </p:cNvPr>
          <p:cNvSpPr/>
          <p:nvPr/>
        </p:nvSpPr>
        <p:spPr>
          <a:xfrm>
            <a:off x="22445038" y="5502883"/>
            <a:ext cx="6789870" cy="1945012"/>
          </a:xfrm>
          <a:prstGeom prst="wedgeRoundRectCallout">
            <a:avLst>
              <a:gd name="adj1" fmla="val -20081"/>
              <a:gd name="adj2" fmla="val 68593"/>
              <a:gd name="adj3" fmla="val 16667"/>
            </a:avLst>
          </a:prstGeom>
          <a:solidFill>
            <a:schemeClr val="accent1">
              <a:lumMod val="20000"/>
              <a:lumOff val="80000"/>
            </a:schemeClr>
          </a:solidFill>
          <a:ln>
            <a:solidFill>
              <a:schemeClr val="accent1">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2400" dirty="0">
                <a:solidFill>
                  <a:schemeClr val="tx1"/>
                </a:solidFill>
              </a:rPr>
              <a:t>3D gridded simulation with a 1km lateral resolution. Contains five vertical soil layers with variable dimensions totaling 102 in depth; 31,548,480 total compute cells. </a:t>
            </a:r>
          </a:p>
        </p:txBody>
      </p:sp>
      <p:sp>
        <p:nvSpPr>
          <p:cNvPr id="53" name="Rounded Rectangular Callout 52">
            <a:extLst>
              <a:ext uri="{FF2B5EF4-FFF2-40B4-BE49-F238E27FC236}">
                <a16:creationId xmlns:a16="http://schemas.microsoft.com/office/drawing/2014/main" id="{4A4CDDDB-A22F-BE47-9457-FC227D2DBBB4}"/>
              </a:ext>
            </a:extLst>
          </p:cNvPr>
          <p:cNvSpPr/>
          <p:nvPr/>
        </p:nvSpPr>
        <p:spPr>
          <a:xfrm>
            <a:off x="12935663" y="13489594"/>
            <a:ext cx="7811078" cy="2366630"/>
          </a:xfrm>
          <a:prstGeom prst="wedgeRoundRectCallout">
            <a:avLst>
              <a:gd name="adj1" fmla="val -21134"/>
              <a:gd name="adj2" fmla="val -68895"/>
              <a:gd name="adj3" fmla="val 16667"/>
            </a:avLst>
          </a:prstGeom>
          <a:solidFill>
            <a:schemeClr val="accent1">
              <a:lumMod val="20000"/>
              <a:lumOff val="80000"/>
            </a:schemeClr>
          </a:solidFill>
          <a:ln>
            <a:solidFill>
              <a:schemeClr val="accent1">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2400" dirty="0">
                <a:solidFill>
                  <a:schemeClr val="tx1"/>
                </a:solidFill>
              </a:rPr>
              <a:t>Simulated streamflow for 2.7 million reaches and land surface output on 1km and 250m grids. Numerous short, medium, and long-term forecasts per day using environmental forcing data from multiple sources and 35 Gb static domain data.</a:t>
            </a:r>
          </a:p>
        </p:txBody>
      </p:sp>
      <p:sp>
        <p:nvSpPr>
          <p:cNvPr id="58" name="Rectangle 57">
            <a:extLst>
              <a:ext uri="{FF2B5EF4-FFF2-40B4-BE49-F238E27FC236}">
                <a16:creationId xmlns:a16="http://schemas.microsoft.com/office/drawing/2014/main" id="{25517529-1DA5-BF42-B1D5-7688E25D10CF}"/>
              </a:ext>
            </a:extLst>
          </p:cNvPr>
          <p:cNvSpPr/>
          <p:nvPr/>
        </p:nvSpPr>
        <p:spPr>
          <a:xfrm>
            <a:off x="32019755" y="17078923"/>
            <a:ext cx="10990624" cy="6124754"/>
          </a:xfrm>
          <a:prstGeom prst="rect">
            <a:avLst/>
          </a:prstGeom>
        </p:spPr>
        <p:txBody>
          <a:bodyPr wrap="square">
            <a:spAutoFit/>
          </a:bodyPr>
          <a:lstStyle/>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Extend the </a:t>
            </a:r>
            <a:r>
              <a:rPr lang="en-US" sz="2800" dirty="0" err="1"/>
              <a:t>subset.cuahsi.org</a:t>
            </a:r>
            <a:r>
              <a:rPr lang="en-US" sz="2800" dirty="0"/>
              <a:t> to </a:t>
            </a:r>
            <a:r>
              <a:rPr lang="en-US" sz="2800" b="1" dirty="0"/>
              <a:t>support additional versions </a:t>
            </a:r>
            <a:r>
              <a:rPr lang="en-US" sz="2800" dirty="0"/>
              <a:t>of the National Water Model (v2.0) and </a:t>
            </a:r>
            <a:r>
              <a:rPr lang="en-US" sz="2800" dirty="0" err="1"/>
              <a:t>ParFlow</a:t>
            </a:r>
            <a:r>
              <a:rPr lang="en-US" sz="2800" dirty="0"/>
              <a:t>-CONUS (v2.0).</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Support </a:t>
            </a:r>
            <a:r>
              <a:rPr lang="en-US" sz="2800" b="1" dirty="0"/>
              <a:t>execution of model in the CUAHSI Compute Cloud </a:t>
            </a:r>
            <a:r>
              <a:rPr lang="en-US" sz="2800" dirty="0"/>
              <a:t>by leveraging </a:t>
            </a:r>
            <a:r>
              <a:rPr lang="en-US" sz="2800" dirty="0" err="1"/>
              <a:t>HydroShare</a:t>
            </a:r>
            <a:r>
              <a:rPr lang="en-US" sz="2800" dirty="0"/>
              <a:t> and Binder technologies.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b="1" dirty="0"/>
              <a:t>Build </a:t>
            </a:r>
            <a:r>
              <a:rPr lang="en-US" sz="2800" b="1" dirty="0" err="1"/>
              <a:t>Jupyter</a:t>
            </a:r>
            <a:r>
              <a:rPr lang="en-US" sz="2800" b="1" dirty="0"/>
              <a:t> notebooks </a:t>
            </a:r>
            <a:r>
              <a:rPr lang="en-US" sz="2800" dirty="0"/>
              <a:t>to demonstrate the complete process of </a:t>
            </a:r>
            <a:r>
              <a:rPr lang="en-US" sz="2800" dirty="0" err="1"/>
              <a:t>subsetting</a:t>
            </a:r>
            <a:r>
              <a:rPr lang="en-US" sz="2800" dirty="0"/>
              <a:t>, collecting data, model simulation, visualization, and analysis for future CUAHSI workshops.</a:t>
            </a:r>
          </a:p>
          <a:p>
            <a:endParaRPr lang="en-US" sz="2800" dirty="0"/>
          </a:p>
          <a:p>
            <a:pPr marL="457200" indent="-457200">
              <a:buFont typeface="Arial" panose="020B0604020202020204" pitchFamily="34" charset="0"/>
              <a:buChar char="•"/>
            </a:pPr>
            <a:r>
              <a:rPr lang="en-US" sz="2800" dirty="0"/>
              <a:t>Expand our collection of </a:t>
            </a:r>
            <a:r>
              <a:rPr lang="en-US" sz="2800" dirty="0" err="1"/>
              <a:t>Jupyter</a:t>
            </a:r>
            <a:r>
              <a:rPr lang="en-US" sz="2800" dirty="0"/>
              <a:t> notebooks, visualization scripts, and execution tools to </a:t>
            </a:r>
            <a:r>
              <a:rPr lang="en-US" sz="2800" b="1" dirty="0"/>
              <a:t>support general purpose research and education</a:t>
            </a:r>
            <a:r>
              <a:rPr lang="en-US" sz="2800" dirty="0"/>
              <a:t>. </a:t>
            </a:r>
          </a:p>
        </p:txBody>
      </p:sp>
      <p:sp>
        <p:nvSpPr>
          <p:cNvPr id="59" name="TextBox 58">
            <a:extLst>
              <a:ext uri="{FF2B5EF4-FFF2-40B4-BE49-F238E27FC236}">
                <a16:creationId xmlns:a16="http://schemas.microsoft.com/office/drawing/2014/main" id="{32631B61-F73C-F746-95C3-80EEBD5B8CE6}"/>
              </a:ext>
            </a:extLst>
          </p:cNvPr>
          <p:cNvSpPr txBox="1"/>
          <p:nvPr/>
        </p:nvSpPr>
        <p:spPr>
          <a:xfrm>
            <a:off x="593555" y="19467986"/>
            <a:ext cx="11134899" cy="4401205"/>
          </a:xfrm>
          <a:prstGeom prst="rect">
            <a:avLst/>
          </a:prstGeom>
          <a:noFill/>
        </p:spPr>
        <p:txBody>
          <a:bodyPr wrap="square" rtlCol="0">
            <a:spAutoFit/>
          </a:bodyPr>
          <a:lstStyle/>
          <a:p>
            <a:pPr algn="just"/>
            <a:r>
              <a:rPr lang="en-US" sz="2800" dirty="0"/>
              <a:t>CONUS model simulations require painstakingly assembled domain data, for instance immense GIS data requirements, manual corrections, and parameter estimates. These state-of-the-art data amalgamations undergo continuous testing and improvement from their respective modeling teams; an effort that requires compute and personnel resources beyond the capacity of individual researchers. </a:t>
            </a:r>
          </a:p>
          <a:p>
            <a:pPr algn="just"/>
            <a:endParaRPr lang="en-US" sz="2800" dirty="0"/>
          </a:p>
          <a:p>
            <a:pPr algn="just"/>
            <a:r>
              <a:rPr lang="en-US" sz="2800" dirty="0"/>
              <a:t>Extracting these datasets at local and regional scales enables scientists to leverage pre-assembled model data and align their research with the efforts of the core modeling teams.</a:t>
            </a:r>
          </a:p>
        </p:txBody>
      </p:sp>
      <p:sp>
        <p:nvSpPr>
          <p:cNvPr id="63" name="Rectangle 62">
            <a:extLst>
              <a:ext uri="{FF2B5EF4-FFF2-40B4-BE49-F238E27FC236}">
                <a16:creationId xmlns:a16="http://schemas.microsoft.com/office/drawing/2014/main" id="{2D09B6CC-8E87-C846-98DA-212162912444}"/>
              </a:ext>
            </a:extLst>
          </p:cNvPr>
          <p:cNvSpPr/>
          <p:nvPr/>
        </p:nvSpPr>
        <p:spPr>
          <a:xfrm>
            <a:off x="321747" y="24388882"/>
            <a:ext cx="11711190" cy="6849825"/>
          </a:xfrm>
          <a:prstGeom prst="rect">
            <a:avLst/>
          </a:prstGeom>
          <a:solidFill>
            <a:schemeClr val="accent2">
              <a:lumMod val="20000"/>
              <a:lumOff val="8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TextBox 63">
            <a:extLst>
              <a:ext uri="{FF2B5EF4-FFF2-40B4-BE49-F238E27FC236}">
                <a16:creationId xmlns:a16="http://schemas.microsoft.com/office/drawing/2014/main" id="{E719E57D-F3C7-EA43-84CC-36E679771913}"/>
              </a:ext>
            </a:extLst>
          </p:cNvPr>
          <p:cNvSpPr txBox="1"/>
          <p:nvPr/>
        </p:nvSpPr>
        <p:spPr>
          <a:xfrm>
            <a:off x="593555" y="18639460"/>
            <a:ext cx="10600649" cy="707886"/>
          </a:xfrm>
          <a:prstGeom prst="rect">
            <a:avLst/>
          </a:prstGeom>
          <a:noFill/>
        </p:spPr>
        <p:txBody>
          <a:bodyPr wrap="square" rtlCol="0">
            <a:spAutoFit/>
          </a:bodyPr>
          <a:lstStyle/>
          <a:p>
            <a:r>
              <a:rPr lang="en-US" sz="4000" b="1" cap="small" dirty="0"/>
              <a:t>Why a </a:t>
            </a:r>
            <a:r>
              <a:rPr lang="en-US" sz="4000" b="1" cap="small" dirty="0" err="1"/>
              <a:t>Subsetting</a:t>
            </a:r>
            <a:r>
              <a:rPr lang="en-US" sz="4000" b="1" cap="small" dirty="0"/>
              <a:t> Adventure?</a:t>
            </a:r>
          </a:p>
        </p:txBody>
      </p:sp>
      <p:pic>
        <p:nvPicPr>
          <p:cNvPr id="67" name="Google Shape;128;p21">
            <a:extLst>
              <a:ext uri="{FF2B5EF4-FFF2-40B4-BE49-F238E27FC236}">
                <a16:creationId xmlns:a16="http://schemas.microsoft.com/office/drawing/2014/main" id="{07FB66D3-A722-4E43-8E65-E514944DA5A7}"/>
              </a:ext>
            </a:extLst>
          </p:cNvPr>
          <p:cNvPicPr preferRelativeResize="0"/>
          <p:nvPr/>
        </p:nvPicPr>
        <p:blipFill rotWithShape="1">
          <a:blip r:embed="rId11">
            <a:alphaModFix/>
          </a:blip>
          <a:srcRect l="7475" t="10004" r="10009" b="9448"/>
          <a:stretch/>
        </p:blipFill>
        <p:spPr>
          <a:xfrm>
            <a:off x="12556748" y="18728856"/>
            <a:ext cx="7352726" cy="4247148"/>
          </a:xfrm>
          <a:prstGeom prst="rect">
            <a:avLst/>
          </a:prstGeom>
          <a:noFill/>
          <a:ln>
            <a:noFill/>
          </a:ln>
        </p:spPr>
      </p:pic>
      <p:pic>
        <p:nvPicPr>
          <p:cNvPr id="69" name="Picture 68">
            <a:extLst>
              <a:ext uri="{FF2B5EF4-FFF2-40B4-BE49-F238E27FC236}">
                <a16:creationId xmlns:a16="http://schemas.microsoft.com/office/drawing/2014/main" id="{0084DCF7-8F84-7B40-851A-D70591FE04A7}"/>
              </a:ext>
            </a:extLst>
          </p:cNvPr>
          <p:cNvPicPr>
            <a:picLocks noChangeAspect="1"/>
          </p:cNvPicPr>
          <p:nvPr/>
        </p:nvPicPr>
        <p:blipFill>
          <a:blip r:embed="rId12"/>
          <a:stretch>
            <a:fillRect/>
          </a:stretch>
        </p:blipFill>
        <p:spPr>
          <a:xfrm>
            <a:off x="12388881" y="20553396"/>
            <a:ext cx="4507577" cy="2946416"/>
          </a:xfrm>
          <a:prstGeom prst="rect">
            <a:avLst/>
          </a:prstGeom>
          <a:ln>
            <a:noFill/>
          </a:ln>
          <a:effectLst>
            <a:outerShdw blurRad="292100" dist="139700" dir="2700000" algn="tl" rotWithShape="0">
              <a:srgbClr val="333333">
                <a:alpha val="65000"/>
              </a:srgbClr>
            </a:outerShdw>
          </a:effectLst>
        </p:spPr>
      </p:pic>
      <p:sp>
        <p:nvSpPr>
          <p:cNvPr id="70" name="TextBox 69">
            <a:extLst>
              <a:ext uri="{FF2B5EF4-FFF2-40B4-BE49-F238E27FC236}">
                <a16:creationId xmlns:a16="http://schemas.microsoft.com/office/drawing/2014/main" id="{97EB7DFB-B53B-C34F-96DF-2D7E27127660}"/>
              </a:ext>
            </a:extLst>
          </p:cNvPr>
          <p:cNvSpPr txBox="1"/>
          <p:nvPr/>
        </p:nvSpPr>
        <p:spPr>
          <a:xfrm>
            <a:off x="12759850" y="17236715"/>
            <a:ext cx="7149624" cy="1384995"/>
          </a:xfrm>
          <a:prstGeom prst="rect">
            <a:avLst/>
          </a:prstGeom>
          <a:noFill/>
        </p:spPr>
        <p:txBody>
          <a:bodyPr wrap="square" rtlCol="0">
            <a:spAutoFit/>
          </a:bodyPr>
          <a:lstStyle/>
          <a:p>
            <a:r>
              <a:rPr lang="en-US" sz="2800" dirty="0"/>
              <a:t>1. </a:t>
            </a:r>
            <a:r>
              <a:rPr lang="en-US" sz="2800" b="1" dirty="0"/>
              <a:t>Extract the domain data </a:t>
            </a:r>
            <a:r>
              <a:rPr lang="en-US" sz="2800" dirty="0"/>
              <a:t>for a local watershed from complete CONUS datasets using </a:t>
            </a:r>
            <a:r>
              <a:rPr lang="en-US" sz="2800" b="1" dirty="0" err="1">
                <a:solidFill>
                  <a:schemeClr val="accent1">
                    <a:lumMod val="75000"/>
                  </a:schemeClr>
                </a:solidFill>
              </a:rPr>
              <a:t>subset.cuahsi.org</a:t>
            </a:r>
            <a:r>
              <a:rPr lang="en-US" sz="2800" b="1" dirty="0">
                <a:solidFill>
                  <a:schemeClr val="accent1">
                    <a:lumMod val="75000"/>
                  </a:schemeClr>
                </a:solidFill>
              </a:rPr>
              <a:t> </a:t>
            </a:r>
            <a:r>
              <a:rPr lang="en-US" sz="2800" dirty="0"/>
              <a:t>web interface.</a:t>
            </a:r>
          </a:p>
        </p:txBody>
      </p:sp>
      <p:pic>
        <p:nvPicPr>
          <p:cNvPr id="72" name="Picture 71">
            <a:extLst>
              <a:ext uri="{FF2B5EF4-FFF2-40B4-BE49-F238E27FC236}">
                <a16:creationId xmlns:a16="http://schemas.microsoft.com/office/drawing/2014/main" id="{ECEA9152-4041-5E44-9BEE-C2BDFB8BD6AC}"/>
              </a:ext>
            </a:extLst>
          </p:cNvPr>
          <p:cNvPicPr>
            <a:picLocks noChangeAspect="1"/>
          </p:cNvPicPr>
          <p:nvPr/>
        </p:nvPicPr>
        <p:blipFill>
          <a:blip r:embed="rId13"/>
          <a:stretch>
            <a:fillRect/>
          </a:stretch>
        </p:blipFill>
        <p:spPr>
          <a:xfrm>
            <a:off x="12866188" y="27827678"/>
            <a:ext cx="7003799" cy="2846516"/>
          </a:xfrm>
          <a:prstGeom prst="rect">
            <a:avLst/>
          </a:prstGeom>
          <a:ln>
            <a:noFill/>
          </a:ln>
          <a:effectLst>
            <a:outerShdw blurRad="292100" dist="139700" dir="2700000" algn="tl" rotWithShape="0">
              <a:srgbClr val="333333">
                <a:alpha val="65000"/>
              </a:srgbClr>
            </a:outerShdw>
          </a:effectLst>
        </p:spPr>
      </p:pic>
      <p:sp>
        <p:nvSpPr>
          <p:cNvPr id="73" name="TextBox 72">
            <a:extLst>
              <a:ext uri="{FF2B5EF4-FFF2-40B4-BE49-F238E27FC236}">
                <a16:creationId xmlns:a16="http://schemas.microsoft.com/office/drawing/2014/main" id="{20065D00-4939-BE4D-8294-7DB42F852183}"/>
              </a:ext>
            </a:extLst>
          </p:cNvPr>
          <p:cNvSpPr txBox="1"/>
          <p:nvPr/>
        </p:nvSpPr>
        <p:spPr>
          <a:xfrm>
            <a:off x="12517260" y="26207347"/>
            <a:ext cx="10877793" cy="1384995"/>
          </a:xfrm>
          <a:prstGeom prst="rect">
            <a:avLst/>
          </a:prstGeom>
          <a:noFill/>
        </p:spPr>
        <p:txBody>
          <a:bodyPr wrap="square" rtlCol="0">
            <a:spAutoFit/>
          </a:bodyPr>
          <a:lstStyle/>
          <a:p>
            <a:r>
              <a:rPr lang="en-US" sz="2800" dirty="0"/>
              <a:t>3. Execute WRF-Hydro and </a:t>
            </a:r>
            <a:r>
              <a:rPr lang="en-US" sz="2800" dirty="0" err="1"/>
              <a:t>ParFlow</a:t>
            </a:r>
            <a:r>
              <a:rPr lang="en-US" sz="2800" dirty="0"/>
              <a:t>-CONUS </a:t>
            </a:r>
            <a:r>
              <a:rPr lang="en-US" sz="2800" b="1" dirty="0"/>
              <a:t>simulations locally using Docker</a:t>
            </a:r>
            <a:r>
              <a:rPr lang="en-US" sz="2800" dirty="0"/>
              <a:t>. Scripts for executing these models, using publicly available images on </a:t>
            </a:r>
            <a:r>
              <a:rPr lang="en-US" sz="2800" dirty="0" err="1"/>
              <a:t>DockerHub</a:t>
            </a:r>
            <a:r>
              <a:rPr lang="en-US" sz="2800" dirty="0"/>
              <a:t>, are included in the download.</a:t>
            </a:r>
          </a:p>
        </p:txBody>
      </p:sp>
      <p:pic>
        <p:nvPicPr>
          <p:cNvPr id="71" name="Picture 70">
            <a:extLst>
              <a:ext uri="{FF2B5EF4-FFF2-40B4-BE49-F238E27FC236}">
                <a16:creationId xmlns:a16="http://schemas.microsoft.com/office/drawing/2014/main" id="{D900E71B-D045-B044-AAB7-943C16534DC0}"/>
              </a:ext>
            </a:extLst>
          </p:cNvPr>
          <p:cNvPicPr>
            <a:picLocks noChangeAspect="1"/>
          </p:cNvPicPr>
          <p:nvPr/>
        </p:nvPicPr>
        <p:blipFill>
          <a:blip r:embed="rId14"/>
          <a:stretch>
            <a:fillRect/>
          </a:stretch>
        </p:blipFill>
        <p:spPr>
          <a:xfrm>
            <a:off x="14394370" y="22123498"/>
            <a:ext cx="4100542" cy="3440052"/>
          </a:xfrm>
          <a:prstGeom prst="rect">
            <a:avLst/>
          </a:prstGeom>
          <a:ln>
            <a:noFill/>
          </a:ln>
          <a:effectLst>
            <a:outerShdw blurRad="292100" dist="139700" dir="2700000" algn="tl" rotWithShape="0">
              <a:srgbClr val="333333">
                <a:alpha val="65000"/>
              </a:srgbClr>
            </a:outerShdw>
          </a:effectLst>
        </p:spPr>
      </p:pic>
      <p:sp>
        <p:nvSpPr>
          <p:cNvPr id="75" name="TextBox 74">
            <a:extLst>
              <a:ext uri="{FF2B5EF4-FFF2-40B4-BE49-F238E27FC236}">
                <a16:creationId xmlns:a16="http://schemas.microsoft.com/office/drawing/2014/main" id="{478AECF9-9523-7F40-8CC3-B1B62AE6C1C9}"/>
              </a:ext>
            </a:extLst>
          </p:cNvPr>
          <p:cNvSpPr txBox="1"/>
          <p:nvPr/>
        </p:nvSpPr>
        <p:spPr>
          <a:xfrm>
            <a:off x="23395054" y="24460395"/>
            <a:ext cx="8005010" cy="1384995"/>
          </a:xfrm>
          <a:prstGeom prst="rect">
            <a:avLst/>
          </a:prstGeom>
          <a:noFill/>
        </p:spPr>
        <p:txBody>
          <a:bodyPr wrap="square" rtlCol="0">
            <a:spAutoFit/>
          </a:bodyPr>
          <a:lstStyle/>
          <a:p>
            <a:r>
              <a:rPr lang="en-US" sz="2800" dirty="0"/>
              <a:t>4. </a:t>
            </a:r>
            <a:r>
              <a:rPr lang="en-US" sz="2800" b="1" dirty="0"/>
              <a:t>Visualize simulation outputs </a:t>
            </a:r>
            <a:r>
              <a:rPr lang="en-US" sz="2800" dirty="0"/>
              <a:t>for WRF-Hydro and </a:t>
            </a:r>
            <a:r>
              <a:rPr lang="en-US" sz="2800" dirty="0" err="1"/>
              <a:t>ParFlow</a:t>
            </a:r>
            <a:r>
              <a:rPr lang="en-US" sz="2800" dirty="0"/>
              <a:t> using notebooks and scripts in </a:t>
            </a:r>
            <a:r>
              <a:rPr lang="en-US" sz="2800" dirty="0" err="1"/>
              <a:t>HydroShare</a:t>
            </a:r>
            <a:r>
              <a:rPr lang="en-US" sz="2800" dirty="0"/>
              <a:t>.</a:t>
            </a:r>
          </a:p>
        </p:txBody>
      </p:sp>
      <p:pic>
        <p:nvPicPr>
          <p:cNvPr id="74" name="Picture 73">
            <a:extLst>
              <a:ext uri="{FF2B5EF4-FFF2-40B4-BE49-F238E27FC236}">
                <a16:creationId xmlns:a16="http://schemas.microsoft.com/office/drawing/2014/main" id="{2764A811-7611-F742-9923-AD7A44C7712D}"/>
              </a:ext>
            </a:extLst>
          </p:cNvPr>
          <p:cNvPicPr>
            <a:picLocks noChangeAspect="1"/>
          </p:cNvPicPr>
          <p:nvPr/>
        </p:nvPicPr>
        <p:blipFill>
          <a:blip r:embed="rId15"/>
          <a:stretch>
            <a:fillRect/>
          </a:stretch>
        </p:blipFill>
        <p:spPr>
          <a:xfrm>
            <a:off x="18748881" y="22081719"/>
            <a:ext cx="4164882" cy="3918817"/>
          </a:xfrm>
          <a:prstGeom prst="rect">
            <a:avLst/>
          </a:prstGeom>
          <a:ln>
            <a:noFill/>
          </a:ln>
          <a:effectLst>
            <a:outerShdw blurRad="292100" dist="139700" dir="2700000" algn="tl" rotWithShape="0">
              <a:srgbClr val="333333">
                <a:alpha val="65000"/>
              </a:srgbClr>
            </a:outerShdw>
          </a:effectLst>
        </p:spPr>
      </p:pic>
      <p:sp>
        <p:nvSpPr>
          <p:cNvPr id="77" name="TextBox 76">
            <a:extLst>
              <a:ext uri="{FF2B5EF4-FFF2-40B4-BE49-F238E27FC236}">
                <a16:creationId xmlns:a16="http://schemas.microsoft.com/office/drawing/2014/main" id="{9C06D76A-90F0-594D-88F0-BA084705B1C9}"/>
              </a:ext>
            </a:extLst>
          </p:cNvPr>
          <p:cNvSpPr txBox="1"/>
          <p:nvPr/>
        </p:nvSpPr>
        <p:spPr>
          <a:xfrm>
            <a:off x="21338101" y="16740524"/>
            <a:ext cx="10009801" cy="1384995"/>
          </a:xfrm>
          <a:prstGeom prst="rect">
            <a:avLst/>
          </a:prstGeom>
          <a:noFill/>
        </p:spPr>
        <p:txBody>
          <a:bodyPr wrap="square" rtlCol="0">
            <a:spAutoFit/>
          </a:bodyPr>
          <a:lstStyle/>
          <a:p>
            <a:r>
              <a:rPr lang="en-US" sz="2800" dirty="0"/>
              <a:t>2. Collect and re-grid land surface model </a:t>
            </a:r>
            <a:r>
              <a:rPr lang="en-US" sz="2800" b="1" dirty="0"/>
              <a:t>forcing inputs </a:t>
            </a:r>
            <a:r>
              <a:rPr lang="en-US" sz="2800" dirty="0"/>
              <a:t>from the North American Land Data Assimilation System (NLDAS) using </a:t>
            </a:r>
            <a:r>
              <a:rPr lang="en-US" sz="2800" dirty="0" err="1"/>
              <a:t>Jupyter</a:t>
            </a:r>
            <a:r>
              <a:rPr lang="en-US" sz="2800" dirty="0"/>
              <a:t> notebooks that are available in </a:t>
            </a:r>
            <a:r>
              <a:rPr lang="en-US" sz="2800" dirty="0" err="1"/>
              <a:t>HydroShare</a:t>
            </a:r>
            <a:r>
              <a:rPr lang="en-US" sz="2800" dirty="0"/>
              <a:t>.</a:t>
            </a:r>
          </a:p>
        </p:txBody>
      </p:sp>
      <p:pic>
        <p:nvPicPr>
          <p:cNvPr id="78" name="Picture 77">
            <a:extLst>
              <a:ext uri="{FF2B5EF4-FFF2-40B4-BE49-F238E27FC236}">
                <a16:creationId xmlns:a16="http://schemas.microsoft.com/office/drawing/2014/main" id="{F4ACFD4A-FC8B-934F-8F8F-414F495040D9}"/>
              </a:ext>
            </a:extLst>
          </p:cNvPr>
          <p:cNvPicPr>
            <a:picLocks noChangeAspect="1"/>
          </p:cNvPicPr>
          <p:nvPr/>
        </p:nvPicPr>
        <p:blipFill>
          <a:blip r:embed="rId16"/>
          <a:stretch>
            <a:fillRect/>
          </a:stretch>
        </p:blipFill>
        <p:spPr>
          <a:xfrm>
            <a:off x="20900300" y="18318872"/>
            <a:ext cx="5205879" cy="3308821"/>
          </a:xfrm>
          <a:prstGeom prst="rect">
            <a:avLst/>
          </a:prstGeom>
          <a:ln>
            <a:noFill/>
          </a:ln>
          <a:effectLst>
            <a:outerShdw blurRad="292100" dist="139700" dir="2700000" algn="tl" rotWithShape="0">
              <a:srgbClr val="333333">
                <a:alpha val="65000"/>
              </a:srgbClr>
            </a:outerShdw>
          </a:effectLst>
        </p:spPr>
      </p:pic>
      <p:pic>
        <p:nvPicPr>
          <p:cNvPr id="79" name="Picture 78">
            <a:extLst>
              <a:ext uri="{FF2B5EF4-FFF2-40B4-BE49-F238E27FC236}">
                <a16:creationId xmlns:a16="http://schemas.microsoft.com/office/drawing/2014/main" id="{C53E1D58-36F6-7845-8864-BED3EE02C6AD}"/>
              </a:ext>
            </a:extLst>
          </p:cNvPr>
          <p:cNvPicPr>
            <a:picLocks noChangeAspect="1"/>
          </p:cNvPicPr>
          <p:nvPr/>
        </p:nvPicPr>
        <p:blipFill>
          <a:blip r:embed="rId17"/>
          <a:stretch>
            <a:fillRect/>
          </a:stretch>
        </p:blipFill>
        <p:spPr>
          <a:xfrm>
            <a:off x="24826845" y="18751158"/>
            <a:ext cx="5205879" cy="5392757"/>
          </a:xfrm>
          <a:prstGeom prst="rect">
            <a:avLst/>
          </a:prstGeom>
          <a:ln>
            <a:noFill/>
          </a:ln>
          <a:effectLst>
            <a:outerShdw blurRad="292100" dist="139700" dir="2700000" algn="tl" rotWithShape="0">
              <a:srgbClr val="333333">
                <a:alpha val="65000"/>
              </a:srgbClr>
            </a:outerShdw>
          </a:effectLst>
        </p:spPr>
      </p:pic>
      <p:pic>
        <p:nvPicPr>
          <p:cNvPr id="81" name="Picture 80">
            <a:extLst>
              <a:ext uri="{FF2B5EF4-FFF2-40B4-BE49-F238E27FC236}">
                <a16:creationId xmlns:a16="http://schemas.microsoft.com/office/drawing/2014/main" id="{22F224ED-B595-BA41-878C-C8CE89C59FC6}"/>
              </a:ext>
            </a:extLst>
          </p:cNvPr>
          <p:cNvPicPr>
            <a:picLocks noChangeAspect="1"/>
          </p:cNvPicPr>
          <p:nvPr/>
        </p:nvPicPr>
        <p:blipFill>
          <a:blip r:embed="rId18"/>
          <a:stretch>
            <a:fillRect/>
          </a:stretch>
        </p:blipFill>
        <p:spPr>
          <a:xfrm>
            <a:off x="23849218" y="25928806"/>
            <a:ext cx="7435739" cy="3910913"/>
          </a:xfrm>
          <a:prstGeom prst="rect">
            <a:avLst/>
          </a:prstGeom>
          <a:ln>
            <a:noFill/>
          </a:ln>
          <a:effectLst>
            <a:outerShdw blurRad="292100" dist="139700" dir="2700000" algn="tl" rotWithShape="0">
              <a:srgbClr val="333333">
                <a:alpha val="65000"/>
              </a:srgbClr>
            </a:outerShdw>
          </a:effectLst>
        </p:spPr>
      </p:pic>
      <p:pic>
        <p:nvPicPr>
          <p:cNvPr id="62" name="Picture 61">
            <a:extLst>
              <a:ext uri="{FF2B5EF4-FFF2-40B4-BE49-F238E27FC236}">
                <a16:creationId xmlns:a16="http://schemas.microsoft.com/office/drawing/2014/main" id="{02C91541-262A-484F-961A-D93C185913F3}"/>
              </a:ext>
            </a:extLst>
          </p:cNvPr>
          <p:cNvPicPr>
            <a:picLocks noChangeAspect="1"/>
          </p:cNvPicPr>
          <p:nvPr/>
        </p:nvPicPr>
        <p:blipFill>
          <a:blip r:embed="rId19"/>
          <a:stretch>
            <a:fillRect/>
          </a:stretch>
        </p:blipFill>
        <p:spPr>
          <a:xfrm>
            <a:off x="20900300" y="28191155"/>
            <a:ext cx="4882405" cy="2449973"/>
          </a:xfrm>
          <a:prstGeom prst="rect">
            <a:avLst/>
          </a:prstGeom>
          <a:ln>
            <a:noFill/>
          </a:ln>
          <a:effectLst>
            <a:outerShdw blurRad="292100" dist="139700" dir="2700000" algn="tl" rotWithShape="0">
              <a:srgbClr val="333333">
                <a:alpha val="65000"/>
              </a:srgbClr>
            </a:outerShdw>
          </a:effectLst>
        </p:spPr>
      </p:pic>
      <p:sp>
        <p:nvSpPr>
          <p:cNvPr id="82" name="TextBox 81">
            <a:extLst>
              <a:ext uri="{FF2B5EF4-FFF2-40B4-BE49-F238E27FC236}">
                <a16:creationId xmlns:a16="http://schemas.microsoft.com/office/drawing/2014/main" id="{BE6D8FB0-1B67-BC47-AEE9-7815BDCD5BD8}"/>
              </a:ext>
            </a:extLst>
          </p:cNvPr>
          <p:cNvSpPr txBox="1"/>
          <p:nvPr/>
        </p:nvSpPr>
        <p:spPr>
          <a:xfrm>
            <a:off x="37844148" y="31637886"/>
            <a:ext cx="5717634" cy="954107"/>
          </a:xfrm>
          <a:prstGeom prst="rect">
            <a:avLst/>
          </a:prstGeom>
          <a:noFill/>
        </p:spPr>
        <p:txBody>
          <a:bodyPr wrap="square" rtlCol="0">
            <a:spAutoFit/>
          </a:bodyPr>
          <a:lstStyle/>
          <a:p>
            <a:r>
              <a:rPr lang="en-US" sz="2800" dirty="0">
                <a:hlinkClick r:id="rId20"/>
              </a:rPr>
              <a:t>https://hub.docker.com/u/wrfhydro</a:t>
            </a:r>
            <a:br>
              <a:rPr lang="en-US" sz="2800" dirty="0"/>
            </a:br>
            <a:r>
              <a:rPr lang="en-US" sz="2800" dirty="0">
                <a:hlinkClick r:id="rId21"/>
              </a:rPr>
              <a:t>https://hub.docker.com/u/parflow</a:t>
            </a:r>
            <a:endParaRPr lang="en-US" sz="2800" dirty="0"/>
          </a:p>
        </p:txBody>
      </p:sp>
      <p:sp>
        <p:nvSpPr>
          <p:cNvPr id="83" name="TextBox 82">
            <a:extLst>
              <a:ext uri="{FF2B5EF4-FFF2-40B4-BE49-F238E27FC236}">
                <a16:creationId xmlns:a16="http://schemas.microsoft.com/office/drawing/2014/main" id="{F297E762-2FE7-F747-8412-754AF9439518}"/>
              </a:ext>
            </a:extLst>
          </p:cNvPr>
          <p:cNvSpPr txBox="1"/>
          <p:nvPr/>
        </p:nvSpPr>
        <p:spPr>
          <a:xfrm>
            <a:off x="32142332" y="31596270"/>
            <a:ext cx="5717634" cy="954107"/>
          </a:xfrm>
          <a:prstGeom prst="rect">
            <a:avLst/>
          </a:prstGeom>
          <a:noFill/>
        </p:spPr>
        <p:txBody>
          <a:bodyPr wrap="square" rtlCol="0">
            <a:spAutoFit/>
          </a:bodyPr>
          <a:lstStyle/>
          <a:p>
            <a:r>
              <a:rPr lang="en-US" sz="2800" dirty="0">
                <a:hlinkClick r:id="rId22"/>
              </a:rPr>
              <a:t>http://subset.cuahsi.org</a:t>
            </a:r>
            <a:r>
              <a:rPr lang="en-US" sz="2800" dirty="0"/>
              <a:t> </a:t>
            </a:r>
            <a:br>
              <a:rPr lang="en-US" sz="2800" dirty="0"/>
            </a:br>
            <a:r>
              <a:rPr lang="en-US" sz="2800" dirty="0">
                <a:hlinkClick r:id="rId23"/>
              </a:rPr>
              <a:t>https://www.hydroshare.org</a:t>
            </a:r>
            <a:r>
              <a:rPr lang="en-US" sz="2800" dirty="0"/>
              <a:t> </a:t>
            </a:r>
          </a:p>
        </p:txBody>
      </p:sp>
      <p:sp>
        <p:nvSpPr>
          <p:cNvPr id="42" name="Rectangle 41">
            <a:extLst>
              <a:ext uri="{FF2B5EF4-FFF2-40B4-BE49-F238E27FC236}">
                <a16:creationId xmlns:a16="http://schemas.microsoft.com/office/drawing/2014/main" id="{B3412A12-9988-2040-829F-5D3249DF21A1}"/>
              </a:ext>
            </a:extLst>
          </p:cNvPr>
          <p:cNvSpPr/>
          <p:nvPr/>
        </p:nvSpPr>
        <p:spPr>
          <a:xfrm>
            <a:off x="593555" y="25775109"/>
            <a:ext cx="11019749" cy="4832092"/>
          </a:xfrm>
          <a:prstGeom prst="rect">
            <a:avLst/>
          </a:prstGeom>
        </p:spPr>
        <p:txBody>
          <a:bodyPr wrap="square">
            <a:spAutoFit/>
          </a:bodyPr>
          <a:lstStyle/>
          <a:p>
            <a:pPr marL="514350" indent="-514350">
              <a:buAutoNum type="arabicPeriod"/>
            </a:pPr>
            <a:r>
              <a:rPr lang="en-US" sz="2800" dirty="0"/>
              <a:t>Lower the barrier of entry for running hydrologic models in the US at local and regional scales</a:t>
            </a:r>
          </a:p>
          <a:p>
            <a:pPr marL="514350" indent="-514350">
              <a:buAutoNum type="arabicPeriod"/>
            </a:pPr>
            <a:endParaRPr lang="en-US" sz="2800" dirty="0"/>
          </a:p>
          <a:p>
            <a:pPr marL="514350" indent="-514350">
              <a:buAutoNum type="arabicPeriod"/>
            </a:pPr>
            <a:r>
              <a:rPr lang="en-US" sz="2800" dirty="0"/>
              <a:t>Provide public access to CONUS datasets that align with current modeling research efforts.</a:t>
            </a:r>
          </a:p>
          <a:p>
            <a:pPr marL="514350" indent="-514350">
              <a:buAutoNum type="arabicPeriod"/>
            </a:pPr>
            <a:endParaRPr lang="en-US" sz="2800" dirty="0"/>
          </a:p>
          <a:p>
            <a:pPr marL="514350" indent="-514350">
              <a:buAutoNum type="arabicPeriod"/>
            </a:pPr>
            <a:r>
              <a:rPr lang="en-US" sz="2800" dirty="0"/>
              <a:t>Solicit active participation and collaboration with model developers to build community tools.</a:t>
            </a:r>
          </a:p>
          <a:p>
            <a:pPr marL="514350" indent="-514350">
              <a:buAutoNum type="arabicPeriod"/>
            </a:pPr>
            <a:endParaRPr lang="en-US" sz="2800" dirty="0"/>
          </a:p>
          <a:p>
            <a:pPr marL="514350" indent="-514350">
              <a:buAutoNum type="arabicPeriod"/>
            </a:pPr>
            <a:r>
              <a:rPr lang="en-US" sz="2800" dirty="0"/>
              <a:t>Engage an inclusive and diverse community of model users through educational modules and research tools.    </a:t>
            </a:r>
          </a:p>
        </p:txBody>
      </p:sp>
      <p:sp>
        <p:nvSpPr>
          <p:cNvPr id="22" name="TextBox 21"/>
          <p:cNvSpPr txBox="1"/>
          <p:nvPr/>
        </p:nvSpPr>
        <p:spPr>
          <a:xfrm>
            <a:off x="593555" y="24678560"/>
            <a:ext cx="10813166" cy="707886"/>
          </a:xfrm>
          <a:prstGeom prst="rect">
            <a:avLst/>
          </a:prstGeom>
          <a:noFill/>
        </p:spPr>
        <p:txBody>
          <a:bodyPr wrap="square" rtlCol="0">
            <a:spAutoFit/>
          </a:bodyPr>
          <a:lstStyle/>
          <a:p>
            <a:r>
              <a:rPr lang="en-US" sz="4000" b="1" cap="small" dirty="0"/>
              <a:t>Objectives</a:t>
            </a:r>
          </a:p>
        </p:txBody>
      </p:sp>
      <p:pic>
        <p:nvPicPr>
          <p:cNvPr id="4" name="Picture 3">
            <a:extLst>
              <a:ext uri="{FF2B5EF4-FFF2-40B4-BE49-F238E27FC236}">
                <a16:creationId xmlns:a16="http://schemas.microsoft.com/office/drawing/2014/main" id="{89ECA6B5-EDC9-0C49-8E26-8049DE83F1E0}"/>
              </a:ext>
            </a:extLst>
          </p:cNvPr>
          <p:cNvPicPr>
            <a:picLocks noChangeAspect="1"/>
          </p:cNvPicPr>
          <p:nvPr/>
        </p:nvPicPr>
        <p:blipFill>
          <a:blip r:embed="rId24"/>
          <a:stretch>
            <a:fillRect/>
          </a:stretch>
        </p:blipFill>
        <p:spPr>
          <a:xfrm>
            <a:off x="28098697" y="31523053"/>
            <a:ext cx="2739374" cy="1143622"/>
          </a:xfrm>
          <a:prstGeom prst="rect">
            <a:avLst/>
          </a:prstGeom>
        </p:spPr>
      </p:pic>
    </p:spTree>
    <p:extLst>
      <p:ext uri="{BB962C8B-B14F-4D97-AF65-F5344CB8AC3E}">
        <p14:creationId xmlns:p14="http://schemas.microsoft.com/office/powerpoint/2010/main" val="33095290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4096</TotalTime>
  <Words>1061</Words>
  <Application>Microsoft Macintosh PowerPoint</Application>
  <PresentationFormat>Custom</PresentationFormat>
  <Paragraphs>56</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Office Theme</vt:lpstr>
      <vt:lpstr>PowerPoint Presentation</vt:lpstr>
    </vt:vector>
  </TitlesOfParts>
  <Company>USU UWRL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Tony  Castronova</dc:creator>
  <cp:lastModifiedBy>Anthony Castronova</cp:lastModifiedBy>
  <cp:revision>463</cp:revision>
  <cp:lastPrinted>2014-12-10T16:49:57Z</cp:lastPrinted>
  <dcterms:created xsi:type="dcterms:W3CDTF">2014-12-05T20:22:37Z</dcterms:created>
  <dcterms:modified xsi:type="dcterms:W3CDTF">2019-12-11T00:36:42Z</dcterms:modified>
</cp:coreProperties>
</file>

<file path=docProps/thumbnail.jpeg>
</file>